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08" r:id="rId2"/>
    <p:sldId id="502" r:id="rId3"/>
    <p:sldId id="427" r:id="rId4"/>
    <p:sldId id="428" r:id="rId5"/>
    <p:sldId id="494" r:id="rId6"/>
    <p:sldId id="504" r:id="rId7"/>
    <p:sldId id="514" r:id="rId8"/>
    <p:sldId id="503" r:id="rId9"/>
    <p:sldId id="429" r:id="rId10"/>
    <p:sldId id="506" r:id="rId11"/>
    <p:sldId id="507" r:id="rId12"/>
    <p:sldId id="508" r:id="rId13"/>
    <p:sldId id="509" r:id="rId14"/>
    <p:sldId id="510" r:id="rId15"/>
    <p:sldId id="511" r:id="rId16"/>
    <p:sldId id="505" r:id="rId17"/>
    <p:sldId id="512" r:id="rId18"/>
    <p:sldId id="513" r:id="rId19"/>
    <p:sldId id="515" r:id="rId20"/>
    <p:sldId id="516" r:id="rId21"/>
    <p:sldId id="517" r:id="rId22"/>
    <p:sldId id="51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00066"/>
    <a:srgbClr val="0000FF"/>
    <a:srgbClr val="800000"/>
    <a:srgbClr val="336600"/>
    <a:srgbClr val="F2DEF2"/>
    <a:srgbClr val="E5E7EB"/>
    <a:srgbClr val="FF3300"/>
    <a:srgbClr val="006666"/>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2" autoAdjust="0"/>
    <p:restoredTop sz="94886" autoAdjust="0"/>
  </p:normalViewPr>
  <p:slideViewPr>
    <p:cSldViewPr snapToGrid="0">
      <p:cViewPr varScale="1">
        <p:scale>
          <a:sx n="65" d="100"/>
          <a:sy n="65" d="100"/>
        </p:scale>
        <p:origin x="-67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58989913" cy="5898991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50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50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581D0B2-7960-43FB-AB6E-BE5F6F72EDB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70AB16-16D3-4F46-9BF6-373B30BC0ED4}" type="datetimeFigureOut">
              <a:rPr lang="en-US" smtClean="0"/>
              <a:pPr/>
              <a:t>4/5/2014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4ED0-F9FA-4897-ABA0-88AA0F6ED01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of the results here!</a:t>
            </a:r>
            <a:endParaRPr lang="en-US" dirty="0"/>
          </a:p>
        </p:txBody>
      </p:sp>
      <p:sp>
        <p:nvSpPr>
          <p:cNvPr id="4" name="Slide Number Placeholder 3"/>
          <p:cNvSpPr>
            <a:spLocks noGrp="1"/>
          </p:cNvSpPr>
          <p:nvPr>
            <p:ph type="sldNum" sz="quarter" idx="10"/>
          </p:nvPr>
        </p:nvSpPr>
        <p:spPr/>
        <p:txBody>
          <a:bodyPr/>
          <a:lstStyle/>
          <a:p>
            <a:fld id="{F45D4ED0-F9FA-4897-ABA0-88AA0F6ED012}"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of the results here!</a:t>
            </a:r>
            <a:endParaRPr lang="en-US" dirty="0"/>
          </a:p>
        </p:txBody>
      </p:sp>
      <p:sp>
        <p:nvSpPr>
          <p:cNvPr id="4" name="Slide Number Placeholder 3"/>
          <p:cNvSpPr>
            <a:spLocks noGrp="1"/>
          </p:cNvSpPr>
          <p:nvPr>
            <p:ph type="sldNum" sz="quarter" idx="10"/>
          </p:nvPr>
        </p:nvSpPr>
        <p:spPr/>
        <p:txBody>
          <a:bodyPr/>
          <a:lstStyle/>
          <a:p>
            <a:fld id="{F45D4ED0-F9FA-4897-ABA0-88AA0F6ED012}"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of the results here!</a:t>
            </a:r>
            <a:endParaRPr lang="en-US" dirty="0"/>
          </a:p>
        </p:txBody>
      </p:sp>
      <p:sp>
        <p:nvSpPr>
          <p:cNvPr id="4" name="Slide Number Placeholder 3"/>
          <p:cNvSpPr>
            <a:spLocks noGrp="1"/>
          </p:cNvSpPr>
          <p:nvPr>
            <p:ph type="sldNum" sz="quarter" idx="10"/>
          </p:nvPr>
        </p:nvSpPr>
        <p:spPr/>
        <p:txBody>
          <a:bodyPr/>
          <a:lstStyle/>
          <a:p>
            <a:fld id="{F45D4ED0-F9FA-4897-ABA0-88AA0F6ED012}"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37C4EE-EF19-4F92-B915-A53660117B1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AA66A4-6045-4979-B013-788E48A2796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AB382E-4102-4B3C-8B43-ACA4784818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3A4BF3-AEA7-4B5F-B2C1-7FBF3E98AD3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2C1927-B979-4F3A-B137-5EE3AD98863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76DC89-77FC-4E49-91D3-DA7722263F1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198D6C9-92DD-4320-91C6-7721BC9F44A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0492E24-5601-4637-A383-FC7FCB91C93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E8F63A-4A5D-4CDD-8E52-9304CE5F25A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AFBED8-CE49-4C34-8C9D-C8763E676A3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84877E-A3C7-43FC-8318-3EEE179ACF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91FB054-36F9-416D-97FC-CAE0B24BB3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3.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5608320"/>
            <a:ext cx="9144000" cy="124968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ext Box 2"/>
          <p:cNvSpPr txBox="1">
            <a:spLocks noChangeArrowheads="1"/>
          </p:cNvSpPr>
          <p:nvPr/>
        </p:nvSpPr>
        <p:spPr bwMode="auto">
          <a:xfrm>
            <a:off x="0" y="1591468"/>
            <a:ext cx="9144000" cy="3323987"/>
          </a:xfrm>
          <a:prstGeom prst="rect">
            <a:avLst/>
          </a:prstGeom>
          <a:noFill/>
          <a:ln w="9525">
            <a:noFill/>
            <a:miter lim="800000"/>
            <a:headEnd/>
            <a:tailEnd/>
          </a:ln>
        </p:spPr>
        <p:txBody>
          <a:bodyPr>
            <a:spAutoFit/>
          </a:bodyPr>
          <a:lstStyle/>
          <a:p>
            <a:pPr marL="609600" indent="-609600" algn="ctr">
              <a:defRPr/>
            </a:pPr>
            <a:r>
              <a:rPr lang="en-US" sz="4800" dirty="0" smtClean="0">
                <a:solidFill>
                  <a:srgbClr val="C00000"/>
                </a:solidFill>
              </a:rPr>
              <a:t>Dynamic </a:t>
            </a:r>
            <a:r>
              <a:rPr lang="en-US" sz="4800" dirty="0" err="1" smtClean="0">
                <a:solidFill>
                  <a:srgbClr val="C00000"/>
                </a:solidFill>
              </a:rPr>
              <a:t>Thermalization</a:t>
            </a:r>
            <a:endParaRPr lang="en-US" sz="4800" dirty="0">
              <a:solidFill>
                <a:srgbClr val="C00000"/>
              </a:solidFill>
              <a:latin typeface="+mn-lt"/>
              <a:cs typeface="Times New Roman" pitchFamily="18" charset="0"/>
            </a:endParaRPr>
          </a:p>
          <a:p>
            <a:pPr marL="609600" indent="-609600" algn="ctr">
              <a:defRPr/>
            </a:pPr>
            <a:endParaRPr lang="en-US" dirty="0" smtClean="0">
              <a:latin typeface="Times New Roman" pitchFamily="18" charset="0"/>
              <a:cs typeface="Times New Roman" pitchFamily="18" charset="0"/>
            </a:endParaRPr>
          </a:p>
          <a:p>
            <a:pPr marL="609600" indent="-609600" algn="ctr">
              <a:defRPr/>
            </a:pPr>
            <a:endParaRPr lang="en-US" dirty="0" smtClean="0">
              <a:latin typeface="Times New Roman" pitchFamily="18" charset="0"/>
              <a:cs typeface="Times New Roman" pitchFamily="18" charset="0"/>
            </a:endParaRPr>
          </a:p>
          <a:p>
            <a:pPr marL="609600" indent="-609600" algn="ctr">
              <a:defRPr/>
            </a:pPr>
            <a:endParaRPr lang="en-US" dirty="0">
              <a:latin typeface="Times New Roman" pitchFamily="18" charset="0"/>
              <a:cs typeface="Times New Roman" pitchFamily="18" charset="0"/>
            </a:endParaRPr>
          </a:p>
          <a:p>
            <a:pPr marL="609600" indent="-609600" algn="ctr">
              <a:defRPr/>
            </a:pPr>
            <a:endParaRPr lang="en-US" sz="1600" dirty="0">
              <a:latin typeface="Times New Roman" pitchFamily="18" charset="0"/>
              <a:cs typeface="Times New Roman" pitchFamily="18" charset="0"/>
            </a:endParaRPr>
          </a:p>
          <a:p>
            <a:pPr marL="609600" indent="-609600" algn="ctr">
              <a:defRPr/>
            </a:pPr>
            <a:r>
              <a:rPr lang="en-US" sz="2400" b="1" dirty="0">
                <a:latin typeface="+mn-lt"/>
                <a:cs typeface="Times New Roman" pitchFamily="18" charset="0"/>
              </a:rPr>
              <a:t>Boris Fine</a:t>
            </a:r>
          </a:p>
          <a:p>
            <a:pPr marL="609600" indent="-609600" algn="ctr">
              <a:defRPr/>
            </a:pPr>
            <a:endParaRPr lang="en-US" sz="1600" dirty="0">
              <a:latin typeface="Times New Roman" pitchFamily="18" charset="0"/>
              <a:cs typeface="Times New Roman" pitchFamily="18" charset="0"/>
            </a:endParaRPr>
          </a:p>
          <a:p>
            <a:pPr marL="609600" indent="-609600" algn="ctr">
              <a:defRPr/>
            </a:pPr>
            <a:r>
              <a:rPr lang="en-US" dirty="0" err="1" smtClean="0">
                <a:cs typeface="Times New Roman" pitchFamily="18" charset="0"/>
              </a:rPr>
              <a:t>Nazarbayev</a:t>
            </a:r>
            <a:r>
              <a:rPr lang="en-US" dirty="0" smtClean="0">
                <a:cs typeface="Times New Roman" pitchFamily="18" charset="0"/>
              </a:rPr>
              <a:t> University, Astana, Kazakhstan</a:t>
            </a:r>
          </a:p>
          <a:p>
            <a:pPr marL="609600" indent="-609600" algn="ctr">
              <a:defRPr/>
            </a:pPr>
            <a:endParaRPr lang="en-US" sz="1600" dirty="0" smtClean="0">
              <a:cs typeface="Times New Roman" pitchFamily="18" charset="0"/>
            </a:endParaRPr>
          </a:p>
          <a:p>
            <a:pPr marL="609600" indent="-609600" algn="ctr">
              <a:defRPr/>
            </a:pPr>
            <a:endParaRPr lang="en-US" dirty="0">
              <a:cs typeface="Arial" charset="0"/>
            </a:endParaRPr>
          </a:p>
        </p:txBody>
      </p:sp>
      <p:pic>
        <p:nvPicPr>
          <p:cNvPr id="7" name="Picture 6" descr="http://freelance.ru/img/portfolio/pics/00/0C/8E/822861.jpg"/>
          <p:cNvPicPr>
            <a:picLocks noChangeAspect="1"/>
          </p:cNvPicPr>
          <p:nvPr/>
        </p:nvPicPr>
        <p:blipFill>
          <a:blip r:embed="rId2" cstate="print"/>
          <a:srcRect t="29097" b="25251"/>
          <a:stretch>
            <a:fillRect/>
          </a:stretch>
        </p:blipFill>
        <p:spPr bwMode="auto">
          <a:xfrm>
            <a:off x="3780500" y="5833312"/>
            <a:ext cx="1707850" cy="7796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486697" y="324465"/>
            <a:ext cx="7855035" cy="461665"/>
          </a:xfrm>
          <a:prstGeom prst="rect">
            <a:avLst/>
          </a:prstGeom>
          <a:noFill/>
        </p:spPr>
        <p:txBody>
          <a:bodyPr wrap="none" rtlCol="0">
            <a:spAutoFit/>
          </a:bodyPr>
          <a:lstStyle/>
          <a:p>
            <a:r>
              <a:rPr lang="en-US" sz="2400" b="1" dirty="0" smtClean="0"/>
              <a:t>Classical derivation of Boltzmann-Gibbs distribution</a:t>
            </a:r>
            <a:endParaRPr lang="en-US" sz="2400" b="1" dirty="0"/>
          </a:p>
        </p:txBody>
      </p:sp>
      <p:pic>
        <p:nvPicPr>
          <p:cNvPr id="26" name="Picture 25" descr="EnergyShell.jpg"/>
          <p:cNvPicPr>
            <a:picLocks noChangeAspect="1"/>
          </p:cNvPicPr>
          <p:nvPr/>
        </p:nvPicPr>
        <p:blipFill>
          <a:blip r:embed="rId4" cstate="print"/>
          <a:stretch>
            <a:fillRect/>
          </a:stretch>
        </p:blipFill>
        <p:spPr>
          <a:xfrm>
            <a:off x="718986" y="1138690"/>
            <a:ext cx="2254685" cy="1828800"/>
          </a:xfrm>
          <a:prstGeom prst="rect">
            <a:avLst/>
          </a:prstGeom>
        </p:spPr>
      </p:pic>
      <p:pic>
        <p:nvPicPr>
          <p:cNvPr id="28" name="Picture 27" descr="GrowingEnergyShells.jpg"/>
          <p:cNvPicPr>
            <a:picLocks noChangeAspect="1"/>
          </p:cNvPicPr>
          <p:nvPr/>
        </p:nvPicPr>
        <p:blipFill>
          <a:blip r:embed="rId5" cstate="print"/>
          <a:srcRect t="10133" b="30195"/>
          <a:stretch>
            <a:fillRect/>
          </a:stretch>
        </p:blipFill>
        <p:spPr>
          <a:xfrm>
            <a:off x="4597809" y="4666482"/>
            <a:ext cx="3429000" cy="1710813"/>
          </a:xfrm>
          <a:prstGeom prst="rect">
            <a:avLst/>
          </a:prstGeom>
        </p:spPr>
      </p:pic>
      <p:sp>
        <p:nvSpPr>
          <p:cNvPr id="29" name="TextBox 28"/>
          <p:cNvSpPr txBox="1"/>
          <p:nvPr/>
        </p:nvSpPr>
        <p:spPr>
          <a:xfrm>
            <a:off x="521109" y="3028327"/>
            <a:ext cx="2722220" cy="738664"/>
          </a:xfrm>
          <a:prstGeom prst="rect">
            <a:avLst/>
          </a:prstGeom>
          <a:noFill/>
        </p:spPr>
        <p:txBody>
          <a:bodyPr wrap="none" rtlCol="0">
            <a:spAutoFit/>
          </a:bodyPr>
          <a:lstStyle/>
          <a:p>
            <a:r>
              <a:rPr lang="en-US" sz="1400" dirty="0"/>
              <a:t>E</a:t>
            </a:r>
            <a:r>
              <a:rPr lang="en-US" sz="1400" dirty="0" smtClean="0"/>
              <a:t>nergy shell in the phase space</a:t>
            </a:r>
          </a:p>
          <a:p>
            <a:r>
              <a:rPr lang="en-US" sz="1400" dirty="0" err="1" smtClean="0"/>
              <a:t>ergodically</a:t>
            </a:r>
            <a:r>
              <a:rPr lang="en-US" sz="1400" dirty="0" smtClean="0"/>
              <a:t> covered by a </a:t>
            </a:r>
          </a:p>
          <a:p>
            <a:r>
              <a:rPr lang="en-US" sz="1400" dirty="0" smtClean="0"/>
              <a:t>chaotic  phase space trajectory</a:t>
            </a:r>
            <a:endParaRPr lang="en-US" sz="1400" dirty="0"/>
          </a:p>
        </p:txBody>
      </p:sp>
      <p:sp>
        <p:nvSpPr>
          <p:cNvPr id="30" name="TextBox 29"/>
          <p:cNvSpPr txBox="1"/>
          <p:nvPr/>
        </p:nvSpPr>
        <p:spPr>
          <a:xfrm>
            <a:off x="4640825" y="3909398"/>
            <a:ext cx="3158237" cy="523220"/>
          </a:xfrm>
          <a:prstGeom prst="rect">
            <a:avLst/>
          </a:prstGeom>
          <a:noFill/>
        </p:spPr>
        <p:txBody>
          <a:bodyPr wrap="none" rtlCol="0">
            <a:spAutoFit/>
          </a:bodyPr>
          <a:lstStyle/>
          <a:p>
            <a:r>
              <a:rPr lang="en-US" sz="1400" dirty="0" smtClean="0"/>
              <a:t>The volume of the energy shell grows</a:t>
            </a:r>
          </a:p>
          <a:p>
            <a:r>
              <a:rPr lang="en-US" sz="1400" dirty="0" smtClean="0"/>
              <a:t>exponentially  fast  with </a:t>
            </a:r>
            <a:r>
              <a:rPr lang="en-US" sz="1400" dirty="0" smtClean="0"/>
              <a:t>energy:</a:t>
            </a:r>
            <a:endParaRPr lang="en-US" sz="1400" dirty="0"/>
          </a:p>
        </p:txBody>
      </p:sp>
      <p:graphicFrame>
        <p:nvGraphicFramePr>
          <p:cNvPr id="31" name="Object 30"/>
          <p:cNvGraphicFramePr>
            <a:graphicFrameLocks noChangeAspect="1"/>
          </p:cNvGraphicFramePr>
          <p:nvPr/>
        </p:nvGraphicFramePr>
        <p:xfrm>
          <a:off x="4609177" y="6005461"/>
          <a:ext cx="1544638" cy="319087"/>
        </p:xfrm>
        <a:graphic>
          <a:graphicData uri="http://schemas.openxmlformats.org/presentationml/2006/ole">
            <p:oleObj spid="_x0000_s375811" name="Equation" r:id="rId6" imgW="1104840" imgH="228600" progId="Equation.3">
              <p:embed/>
            </p:oleObj>
          </a:graphicData>
        </a:graphic>
      </p:graphicFrame>
      <p:pic>
        <p:nvPicPr>
          <p:cNvPr id="375815" name="Picture 7"/>
          <p:cNvPicPr>
            <a:picLocks noChangeAspect="1" noChangeArrowheads="1"/>
          </p:cNvPicPr>
          <p:nvPr/>
        </p:nvPicPr>
        <p:blipFill>
          <a:blip r:embed="rId7" cstate="print"/>
          <a:srcRect/>
          <a:stretch>
            <a:fillRect/>
          </a:stretch>
        </p:blipFill>
        <p:spPr bwMode="auto">
          <a:xfrm>
            <a:off x="4283333" y="2657795"/>
            <a:ext cx="4462463" cy="476250"/>
          </a:xfrm>
          <a:prstGeom prst="rect">
            <a:avLst/>
          </a:prstGeom>
          <a:noFill/>
          <a:ln w="9525">
            <a:noFill/>
            <a:miter lim="800000"/>
            <a:headEnd/>
            <a:tailEnd/>
          </a:ln>
        </p:spPr>
      </p:pic>
      <p:pic>
        <p:nvPicPr>
          <p:cNvPr id="375816" name="Picture 8"/>
          <p:cNvPicPr>
            <a:picLocks noChangeAspect="1" noChangeArrowheads="1"/>
          </p:cNvPicPr>
          <p:nvPr/>
        </p:nvPicPr>
        <p:blipFill>
          <a:blip r:embed="rId8" cstate="print"/>
          <a:srcRect/>
          <a:stretch>
            <a:fillRect/>
          </a:stretch>
        </p:blipFill>
        <p:spPr bwMode="auto">
          <a:xfrm>
            <a:off x="4289937" y="1202147"/>
            <a:ext cx="4057650" cy="1223963"/>
          </a:xfrm>
          <a:prstGeom prst="rect">
            <a:avLst/>
          </a:prstGeom>
          <a:noFill/>
          <a:ln w="9525">
            <a:noFill/>
            <a:miter lim="800000"/>
            <a:headEnd/>
            <a:tailEnd/>
          </a:ln>
        </p:spPr>
      </p:pic>
      <p:pic>
        <p:nvPicPr>
          <p:cNvPr id="375817" name="Picture 9"/>
          <p:cNvPicPr>
            <a:picLocks noChangeAspect="1" noChangeArrowheads="1"/>
          </p:cNvPicPr>
          <p:nvPr/>
        </p:nvPicPr>
        <p:blipFill>
          <a:blip r:embed="rId9" cstate="print"/>
          <a:srcRect/>
          <a:stretch>
            <a:fillRect/>
          </a:stretch>
        </p:blipFill>
        <p:spPr bwMode="auto">
          <a:xfrm>
            <a:off x="4320971" y="3340204"/>
            <a:ext cx="752475" cy="295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58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58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58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6697" y="294967"/>
            <a:ext cx="4608954" cy="369332"/>
          </a:xfrm>
          <a:prstGeom prst="rect">
            <a:avLst/>
          </a:prstGeom>
          <a:noFill/>
        </p:spPr>
        <p:txBody>
          <a:bodyPr wrap="none" rtlCol="0">
            <a:spAutoFit/>
          </a:bodyPr>
          <a:lstStyle/>
          <a:p>
            <a:r>
              <a:rPr lang="en-US" b="1" dirty="0" smtClean="0"/>
              <a:t>Examples of high-dimensional surfaces:</a:t>
            </a:r>
            <a:endParaRPr lang="en-US" b="1" dirty="0"/>
          </a:p>
        </p:txBody>
      </p:sp>
      <p:pic>
        <p:nvPicPr>
          <p:cNvPr id="376835" name="Picture 3"/>
          <p:cNvPicPr>
            <a:picLocks noChangeAspect="1" noChangeArrowheads="1"/>
          </p:cNvPicPr>
          <p:nvPr/>
        </p:nvPicPr>
        <p:blipFill>
          <a:blip r:embed="rId2" cstate="print"/>
          <a:srcRect/>
          <a:stretch>
            <a:fillRect/>
          </a:stretch>
        </p:blipFill>
        <p:spPr bwMode="auto">
          <a:xfrm>
            <a:off x="486697" y="969246"/>
            <a:ext cx="8061960" cy="3086100"/>
          </a:xfrm>
          <a:prstGeom prst="rect">
            <a:avLst/>
          </a:prstGeom>
          <a:noFill/>
          <a:ln w="9525">
            <a:noFill/>
            <a:miter lim="800000"/>
            <a:headEnd/>
            <a:tailEnd/>
          </a:ln>
        </p:spPr>
      </p:pic>
      <p:pic>
        <p:nvPicPr>
          <p:cNvPr id="376836" name="Picture 4"/>
          <p:cNvPicPr>
            <a:picLocks noChangeAspect="1" noChangeArrowheads="1"/>
          </p:cNvPicPr>
          <p:nvPr/>
        </p:nvPicPr>
        <p:blipFill>
          <a:blip r:embed="rId3" cstate="print"/>
          <a:srcRect/>
          <a:stretch>
            <a:fillRect/>
          </a:stretch>
        </p:blipFill>
        <p:spPr bwMode="auto">
          <a:xfrm>
            <a:off x="480712" y="4393647"/>
            <a:ext cx="4166235" cy="771525"/>
          </a:xfrm>
          <a:prstGeom prst="rect">
            <a:avLst/>
          </a:prstGeom>
          <a:noFill/>
          <a:ln w="9525">
            <a:noFill/>
            <a:miter lim="800000"/>
            <a:headEnd/>
            <a:tailEnd/>
          </a:ln>
        </p:spPr>
      </p:pic>
      <p:pic>
        <p:nvPicPr>
          <p:cNvPr id="376837" name="Picture 5"/>
          <p:cNvPicPr>
            <a:picLocks noChangeAspect="1" noChangeArrowheads="1"/>
          </p:cNvPicPr>
          <p:nvPr/>
        </p:nvPicPr>
        <p:blipFill>
          <a:blip r:embed="rId4" cstate="print"/>
          <a:srcRect/>
          <a:stretch>
            <a:fillRect/>
          </a:stretch>
        </p:blipFill>
        <p:spPr bwMode="auto">
          <a:xfrm>
            <a:off x="434160" y="5392390"/>
            <a:ext cx="6275070" cy="617220"/>
          </a:xfrm>
          <a:prstGeom prst="rect">
            <a:avLst/>
          </a:prstGeom>
          <a:noFill/>
          <a:ln w="9525">
            <a:noFill/>
            <a:miter lim="800000"/>
            <a:headEnd/>
            <a:tailEnd/>
          </a:ln>
        </p:spPr>
      </p:pic>
      <p:pic>
        <p:nvPicPr>
          <p:cNvPr id="376838" name="Picture 6"/>
          <p:cNvPicPr>
            <a:picLocks noChangeAspect="1" noChangeArrowheads="1"/>
          </p:cNvPicPr>
          <p:nvPr/>
        </p:nvPicPr>
        <p:blipFill>
          <a:blip r:embed="rId5" cstate="print"/>
          <a:srcRect/>
          <a:stretch>
            <a:fillRect/>
          </a:stretch>
        </p:blipFill>
        <p:spPr bwMode="auto">
          <a:xfrm>
            <a:off x="6697156" y="5396231"/>
            <a:ext cx="1697355" cy="577215"/>
          </a:xfrm>
          <a:prstGeom prst="rect">
            <a:avLst/>
          </a:prstGeom>
          <a:noFill/>
          <a:ln w="9525">
            <a:noFill/>
            <a:miter lim="800000"/>
            <a:headEnd/>
            <a:tailEnd/>
          </a:ln>
        </p:spPr>
      </p:pic>
      <p:pic>
        <p:nvPicPr>
          <p:cNvPr id="376839" name="Picture 7"/>
          <p:cNvPicPr>
            <a:picLocks noChangeAspect="1" noChangeArrowheads="1"/>
          </p:cNvPicPr>
          <p:nvPr/>
        </p:nvPicPr>
        <p:blipFill>
          <a:blip r:embed="rId6" cstate="print"/>
          <a:srcRect/>
          <a:stretch>
            <a:fillRect/>
          </a:stretch>
        </p:blipFill>
        <p:spPr bwMode="auto">
          <a:xfrm>
            <a:off x="5296990" y="6000384"/>
            <a:ext cx="1183005" cy="7543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68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68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68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68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6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58" name="Picture 2"/>
          <p:cNvPicPr>
            <a:picLocks noChangeAspect="1" noChangeArrowheads="1"/>
          </p:cNvPicPr>
          <p:nvPr/>
        </p:nvPicPr>
        <p:blipFill>
          <a:blip r:embed="rId2" cstate="print"/>
          <a:srcRect/>
          <a:stretch>
            <a:fillRect/>
          </a:stretch>
        </p:blipFill>
        <p:spPr bwMode="auto">
          <a:xfrm>
            <a:off x="737420" y="1470999"/>
            <a:ext cx="7749540"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82" name="Picture 2"/>
          <p:cNvPicPr>
            <a:picLocks noChangeAspect="1" noChangeArrowheads="1"/>
          </p:cNvPicPr>
          <p:nvPr/>
        </p:nvPicPr>
        <p:blipFill>
          <a:blip r:embed="rId2" cstate="print"/>
          <a:srcRect/>
          <a:stretch>
            <a:fillRect/>
          </a:stretch>
        </p:blipFill>
        <p:spPr bwMode="auto">
          <a:xfrm>
            <a:off x="335280" y="492443"/>
            <a:ext cx="8557260" cy="2065020"/>
          </a:xfrm>
          <a:prstGeom prst="rect">
            <a:avLst/>
          </a:prstGeom>
          <a:noFill/>
          <a:ln w="9525">
            <a:noFill/>
            <a:miter lim="800000"/>
            <a:headEnd/>
            <a:tailEnd/>
          </a:ln>
        </p:spPr>
      </p:pic>
      <p:pic>
        <p:nvPicPr>
          <p:cNvPr id="378883" name="Picture 3"/>
          <p:cNvPicPr>
            <a:picLocks noChangeAspect="1" noChangeArrowheads="1"/>
          </p:cNvPicPr>
          <p:nvPr/>
        </p:nvPicPr>
        <p:blipFill>
          <a:blip r:embed="rId3" cstate="print"/>
          <a:srcRect/>
          <a:stretch>
            <a:fillRect/>
          </a:stretch>
        </p:blipFill>
        <p:spPr bwMode="auto">
          <a:xfrm>
            <a:off x="377190" y="2875598"/>
            <a:ext cx="4785360" cy="982980"/>
          </a:xfrm>
          <a:prstGeom prst="rect">
            <a:avLst/>
          </a:prstGeom>
          <a:noFill/>
          <a:ln w="9525">
            <a:noFill/>
            <a:miter lim="800000"/>
            <a:headEnd/>
            <a:tailEnd/>
          </a:ln>
        </p:spPr>
      </p:pic>
      <p:pic>
        <p:nvPicPr>
          <p:cNvPr id="378884" name="Picture 4"/>
          <p:cNvPicPr>
            <a:picLocks noChangeAspect="1" noChangeArrowheads="1"/>
          </p:cNvPicPr>
          <p:nvPr/>
        </p:nvPicPr>
        <p:blipFill>
          <a:blip r:embed="rId4" cstate="print"/>
          <a:srcRect/>
          <a:stretch>
            <a:fillRect/>
          </a:stretch>
        </p:blipFill>
        <p:spPr bwMode="auto">
          <a:xfrm>
            <a:off x="1503045" y="3824288"/>
            <a:ext cx="3642360" cy="952500"/>
          </a:xfrm>
          <a:prstGeom prst="rect">
            <a:avLst/>
          </a:prstGeom>
          <a:noFill/>
          <a:ln w="9525">
            <a:noFill/>
            <a:miter lim="800000"/>
            <a:headEnd/>
            <a:tailEnd/>
          </a:ln>
        </p:spPr>
      </p:pic>
      <p:pic>
        <p:nvPicPr>
          <p:cNvPr id="378885" name="Picture 5"/>
          <p:cNvPicPr>
            <a:picLocks noChangeAspect="1" noChangeArrowheads="1"/>
          </p:cNvPicPr>
          <p:nvPr/>
        </p:nvPicPr>
        <p:blipFill>
          <a:blip r:embed="rId5" cstate="print"/>
          <a:srcRect/>
          <a:stretch>
            <a:fillRect/>
          </a:stretch>
        </p:blipFill>
        <p:spPr bwMode="auto">
          <a:xfrm>
            <a:off x="1503998" y="4752975"/>
            <a:ext cx="5981700" cy="10515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8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8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6" name="Picture 2"/>
          <p:cNvPicPr>
            <a:picLocks noChangeAspect="1" noChangeArrowheads="1"/>
          </p:cNvPicPr>
          <p:nvPr/>
        </p:nvPicPr>
        <p:blipFill>
          <a:blip r:embed="rId2" cstate="print"/>
          <a:srcRect/>
          <a:stretch>
            <a:fillRect/>
          </a:stretch>
        </p:blipFill>
        <p:spPr bwMode="auto">
          <a:xfrm>
            <a:off x="509128" y="388836"/>
            <a:ext cx="6477000" cy="876300"/>
          </a:xfrm>
          <a:prstGeom prst="rect">
            <a:avLst/>
          </a:prstGeom>
          <a:noFill/>
          <a:ln w="9525">
            <a:noFill/>
            <a:miter lim="800000"/>
            <a:headEnd/>
            <a:tailEnd/>
          </a:ln>
        </p:spPr>
      </p:pic>
      <p:pic>
        <p:nvPicPr>
          <p:cNvPr id="379907" name="Picture 3"/>
          <p:cNvPicPr>
            <a:picLocks noChangeAspect="1" noChangeArrowheads="1"/>
          </p:cNvPicPr>
          <p:nvPr/>
        </p:nvPicPr>
        <p:blipFill>
          <a:blip r:embed="rId3" cstate="print"/>
          <a:srcRect/>
          <a:stretch>
            <a:fillRect/>
          </a:stretch>
        </p:blipFill>
        <p:spPr bwMode="auto">
          <a:xfrm>
            <a:off x="1941104" y="1260372"/>
            <a:ext cx="3619500" cy="944880"/>
          </a:xfrm>
          <a:prstGeom prst="rect">
            <a:avLst/>
          </a:prstGeom>
          <a:noFill/>
          <a:ln w="9525">
            <a:noFill/>
            <a:miter lim="800000"/>
            <a:headEnd/>
            <a:tailEnd/>
          </a:ln>
        </p:spPr>
      </p:pic>
      <p:pic>
        <p:nvPicPr>
          <p:cNvPr id="379909" name="Picture 5"/>
          <p:cNvPicPr>
            <a:picLocks noChangeAspect="1" noChangeArrowheads="1"/>
          </p:cNvPicPr>
          <p:nvPr/>
        </p:nvPicPr>
        <p:blipFill>
          <a:blip r:embed="rId4" cstate="print"/>
          <a:srcRect/>
          <a:stretch>
            <a:fillRect/>
          </a:stretch>
        </p:blipFill>
        <p:spPr bwMode="auto">
          <a:xfrm>
            <a:off x="1947402" y="2212720"/>
            <a:ext cx="4907280" cy="1120140"/>
          </a:xfrm>
          <a:prstGeom prst="rect">
            <a:avLst/>
          </a:prstGeom>
          <a:noFill/>
          <a:ln w="9525">
            <a:noFill/>
            <a:miter lim="800000"/>
            <a:headEnd/>
            <a:tailEnd/>
          </a:ln>
        </p:spPr>
      </p:pic>
      <p:pic>
        <p:nvPicPr>
          <p:cNvPr id="379912" name="Picture 8"/>
          <p:cNvPicPr>
            <a:picLocks noChangeAspect="1" noChangeArrowheads="1"/>
          </p:cNvPicPr>
          <p:nvPr/>
        </p:nvPicPr>
        <p:blipFill>
          <a:blip r:embed="rId5" cstate="print"/>
          <a:srcRect/>
          <a:stretch>
            <a:fillRect/>
          </a:stretch>
        </p:blipFill>
        <p:spPr bwMode="auto">
          <a:xfrm>
            <a:off x="1940950" y="3483077"/>
            <a:ext cx="3124200" cy="975360"/>
          </a:xfrm>
          <a:prstGeom prst="rect">
            <a:avLst/>
          </a:prstGeom>
          <a:noFill/>
          <a:ln w="9525">
            <a:noFill/>
            <a:miter lim="800000"/>
            <a:headEnd/>
            <a:tailEnd/>
          </a:ln>
        </p:spPr>
      </p:pic>
      <p:pic>
        <p:nvPicPr>
          <p:cNvPr id="379913" name="Picture 9"/>
          <p:cNvPicPr>
            <a:picLocks noChangeAspect="1" noChangeArrowheads="1"/>
          </p:cNvPicPr>
          <p:nvPr/>
        </p:nvPicPr>
        <p:blipFill>
          <a:blip r:embed="rId6" cstate="print"/>
          <a:srcRect/>
          <a:stretch>
            <a:fillRect/>
          </a:stretch>
        </p:blipFill>
        <p:spPr bwMode="auto">
          <a:xfrm>
            <a:off x="5050093" y="3475088"/>
            <a:ext cx="2987040" cy="822960"/>
          </a:xfrm>
          <a:prstGeom prst="rect">
            <a:avLst/>
          </a:prstGeom>
          <a:noFill/>
          <a:ln w="9525">
            <a:noFill/>
            <a:miter lim="800000"/>
            <a:headEnd/>
            <a:tailEnd/>
          </a:ln>
        </p:spPr>
      </p:pic>
      <p:sp>
        <p:nvSpPr>
          <p:cNvPr id="10" name="Rectangle 9"/>
          <p:cNvSpPr/>
          <p:nvPr/>
        </p:nvSpPr>
        <p:spPr>
          <a:xfrm>
            <a:off x="1961532" y="3303639"/>
            <a:ext cx="3141407" cy="235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86632" y="3249560"/>
            <a:ext cx="3141407" cy="235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9914" name="Picture 10"/>
          <p:cNvPicPr>
            <a:picLocks noChangeAspect="1" noChangeArrowheads="1"/>
          </p:cNvPicPr>
          <p:nvPr/>
        </p:nvPicPr>
        <p:blipFill>
          <a:blip r:embed="rId7" cstate="print"/>
          <a:srcRect/>
          <a:stretch>
            <a:fillRect/>
          </a:stretch>
        </p:blipFill>
        <p:spPr bwMode="auto">
          <a:xfrm>
            <a:off x="91440" y="4560570"/>
            <a:ext cx="7500937" cy="2000250"/>
          </a:xfrm>
          <a:prstGeom prst="rect">
            <a:avLst/>
          </a:prstGeom>
          <a:noFill/>
          <a:ln w="9525">
            <a:noFill/>
            <a:miter lim="800000"/>
            <a:headEnd/>
            <a:tailEnd/>
          </a:ln>
        </p:spPr>
      </p:pic>
      <p:pic>
        <p:nvPicPr>
          <p:cNvPr id="379920" name="Picture 16"/>
          <p:cNvPicPr>
            <a:picLocks noChangeAspect="1" noChangeArrowheads="1"/>
          </p:cNvPicPr>
          <p:nvPr/>
        </p:nvPicPr>
        <p:blipFill>
          <a:blip r:embed="rId8" cstate="print"/>
          <a:srcRect/>
          <a:stretch>
            <a:fillRect/>
          </a:stretch>
        </p:blipFill>
        <p:spPr bwMode="auto">
          <a:xfrm>
            <a:off x="7700010" y="4542473"/>
            <a:ext cx="1238250" cy="776288"/>
          </a:xfrm>
          <a:prstGeom prst="rect">
            <a:avLst/>
          </a:prstGeom>
          <a:noFill/>
          <a:ln w="9525">
            <a:noFill/>
            <a:miter lim="800000"/>
            <a:headEnd/>
            <a:tailEnd/>
          </a:ln>
        </p:spPr>
      </p:pic>
      <p:pic>
        <p:nvPicPr>
          <p:cNvPr id="379921" name="Picture 17"/>
          <p:cNvPicPr>
            <a:picLocks noChangeAspect="1" noChangeArrowheads="1"/>
          </p:cNvPicPr>
          <p:nvPr/>
        </p:nvPicPr>
        <p:blipFill>
          <a:blip r:embed="rId9" cstate="print"/>
          <a:srcRect r="30134"/>
          <a:stretch>
            <a:fillRect/>
          </a:stretch>
        </p:blipFill>
        <p:spPr bwMode="auto">
          <a:xfrm>
            <a:off x="112306" y="4421137"/>
            <a:ext cx="1775488" cy="586740"/>
          </a:xfrm>
          <a:prstGeom prst="rect">
            <a:avLst/>
          </a:prstGeom>
          <a:noFill/>
          <a:ln w="9525">
            <a:noFill/>
            <a:miter lim="800000"/>
            <a:headEnd/>
            <a:tailEnd/>
          </a:ln>
        </p:spPr>
      </p:pic>
      <p:pic>
        <p:nvPicPr>
          <p:cNvPr id="379922" name="Picture 18"/>
          <p:cNvPicPr>
            <a:picLocks noChangeAspect="1" noChangeArrowheads="1"/>
          </p:cNvPicPr>
          <p:nvPr/>
        </p:nvPicPr>
        <p:blipFill>
          <a:blip r:embed="rId10" cstate="print"/>
          <a:srcRect/>
          <a:stretch>
            <a:fillRect/>
          </a:stretch>
        </p:blipFill>
        <p:spPr bwMode="auto">
          <a:xfrm>
            <a:off x="162228" y="5104171"/>
            <a:ext cx="2110740" cy="335280"/>
          </a:xfrm>
          <a:prstGeom prst="rect">
            <a:avLst/>
          </a:prstGeom>
          <a:noFill/>
          <a:ln w="9525">
            <a:noFill/>
            <a:miter lim="800000"/>
            <a:headEnd/>
            <a:tailEnd/>
          </a:ln>
        </p:spPr>
      </p:pic>
      <p:pic>
        <p:nvPicPr>
          <p:cNvPr id="379923" name="Picture 19"/>
          <p:cNvPicPr>
            <a:picLocks noChangeAspect="1" noChangeArrowheads="1"/>
          </p:cNvPicPr>
          <p:nvPr/>
        </p:nvPicPr>
        <p:blipFill>
          <a:blip r:embed="rId11" cstate="print"/>
          <a:srcRect/>
          <a:stretch>
            <a:fillRect/>
          </a:stretch>
        </p:blipFill>
        <p:spPr bwMode="auto">
          <a:xfrm>
            <a:off x="1899162" y="4514083"/>
            <a:ext cx="769620" cy="453390"/>
          </a:xfrm>
          <a:prstGeom prst="rect">
            <a:avLst/>
          </a:prstGeom>
          <a:noFill/>
          <a:ln w="9525">
            <a:noFill/>
            <a:miter lim="800000"/>
            <a:headEnd/>
            <a:tailEnd/>
          </a:ln>
        </p:spPr>
      </p:pic>
      <p:pic>
        <p:nvPicPr>
          <p:cNvPr id="379924" name="Picture 20"/>
          <p:cNvPicPr>
            <a:picLocks noChangeAspect="1" noChangeArrowheads="1"/>
          </p:cNvPicPr>
          <p:nvPr/>
        </p:nvPicPr>
        <p:blipFill>
          <a:blip r:embed="rId12" cstate="print"/>
          <a:srcRect/>
          <a:stretch>
            <a:fillRect/>
          </a:stretch>
        </p:blipFill>
        <p:spPr bwMode="auto">
          <a:xfrm>
            <a:off x="2296447" y="5007846"/>
            <a:ext cx="1112520" cy="506730"/>
          </a:xfrm>
          <a:prstGeom prst="rect">
            <a:avLst/>
          </a:prstGeom>
          <a:noFill/>
          <a:ln w="9525">
            <a:noFill/>
            <a:miter lim="800000"/>
            <a:headEnd/>
            <a:tailEnd/>
          </a:ln>
        </p:spPr>
      </p:pic>
      <p:sp>
        <p:nvSpPr>
          <p:cNvPr id="23" name="Rectangle 22"/>
          <p:cNvSpPr/>
          <p:nvPr/>
        </p:nvSpPr>
        <p:spPr>
          <a:xfrm>
            <a:off x="4468761" y="4601497"/>
            <a:ext cx="1179871" cy="6341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9927" name="Picture 23"/>
          <p:cNvPicPr>
            <a:picLocks noChangeAspect="1" noChangeArrowheads="1"/>
          </p:cNvPicPr>
          <p:nvPr/>
        </p:nvPicPr>
        <p:blipFill>
          <a:blip r:embed="rId13" cstate="print"/>
          <a:srcRect/>
          <a:stretch>
            <a:fillRect/>
          </a:stretch>
        </p:blipFill>
        <p:spPr bwMode="auto">
          <a:xfrm>
            <a:off x="2748577" y="4455858"/>
            <a:ext cx="1690688" cy="285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9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99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99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99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99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99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99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99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99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99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79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0" name="Picture 2"/>
          <p:cNvPicPr>
            <a:picLocks noChangeAspect="1" noChangeArrowheads="1"/>
          </p:cNvPicPr>
          <p:nvPr/>
        </p:nvPicPr>
        <p:blipFill>
          <a:blip r:embed="rId2" cstate="print"/>
          <a:srcRect/>
          <a:stretch>
            <a:fillRect/>
          </a:stretch>
        </p:blipFill>
        <p:spPr bwMode="auto">
          <a:xfrm>
            <a:off x="367788" y="436460"/>
            <a:ext cx="5806440" cy="2994660"/>
          </a:xfrm>
          <a:prstGeom prst="rect">
            <a:avLst/>
          </a:prstGeom>
          <a:noFill/>
          <a:ln w="9525">
            <a:noFill/>
            <a:miter lim="800000"/>
            <a:headEnd/>
            <a:tailEnd/>
          </a:ln>
        </p:spPr>
      </p:pic>
      <p:pic>
        <p:nvPicPr>
          <p:cNvPr id="380931" name="Picture 3"/>
          <p:cNvPicPr>
            <a:picLocks noChangeAspect="1" noChangeArrowheads="1"/>
          </p:cNvPicPr>
          <p:nvPr/>
        </p:nvPicPr>
        <p:blipFill>
          <a:blip r:embed="rId3" cstate="print"/>
          <a:srcRect/>
          <a:stretch>
            <a:fillRect/>
          </a:stretch>
        </p:blipFill>
        <p:spPr bwMode="auto">
          <a:xfrm>
            <a:off x="6162675" y="373318"/>
            <a:ext cx="2575560" cy="2788920"/>
          </a:xfrm>
          <a:prstGeom prst="rect">
            <a:avLst/>
          </a:prstGeom>
          <a:noFill/>
          <a:ln w="9525">
            <a:noFill/>
            <a:miter lim="800000"/>
            <a:headEnd/>
            <a:tailEnd/>
          </a:ln>
        </p:spPr>
      </p:pic>
      <p:pic>
        <p:nvPicPr>
          <p:cNvPr id="380932" name="Picture 4"/>
          <p:cNvPicPr>
            <a:picLocks noChangeAspect="1" noChangeArrowheads="1"/>
          </p:cNvPicPr>
          <p:nvPr/>
        </p:nvPicPr>
        <p:blipFill>
          <a:blip r:embed="rId4" cstate="print"/>
          <a:srcRect/>
          <a:stretch>
            <a:fillRect/>
          </a:stretch>
        </p:blipFill>
        <p:spPr bwMode="auto">
          <a:xfrm>
            <a:off x="959874" y="3439601"/>
            <a:ext cx="1767840" cy="525780"/>
          </a:xfrm>
          <a:prstGeom prst="rect">
            <a:avLst/>
          </a:prstGeom>
          <a:noFill/>
          <a:ln w="9525">
            <a:noFill/>
            <a:miter lim="800000"/>
            <a:headEnd/>
            <a:tailEnd/>
          </a:ln>
        </p:spPr>
      </p:pic>
      <p:pic>
        <p:nvPicPr>
          <p:cNvPr id="380933" name="Picture 5"/>
          <p:cNvPicPr>
            <a:picLocks noChangeAspect="1" noChangeArrowheads="1"/>
          </p:cNvPicPr>
          <p:nvPr/>
        </p:nvPicPr>
        <p:blipFill>
          <a:blip r:embed="rId5" cstate="print"/>
          <a:srcRect/>
          <a:stretch>
            <a:fillRect/>
          </a:stretch>
        </p:blipFill>
        <p:spPr bwMode="auto">
          <a:xfrm>
            <a:off x="3038168" y="3323768"/>
            <a:ext cx="5612130" cy="1205865"/>
          </a:xfrm>
          <a:prstGeom prst="rect">
            <a:avLst/>
          </a:prstGeom>
          <a:noFill/>
          <a:ln w="9525">
            <a:noFill/>
            <a:miter lim="800000"/>
            <a:headEnd/>
            <a:tailEnd/>
          </a:ln>
        </p:spPr>
      </p:pic>
      <p:pic>
        <p:nvPicPr>
          <p:cNvPr id="380934" name="Picture 6"/>
          <p:cNvPicPr>
            <a:picLocks noChangeAspect="1" noChangeArrowheads="1"/>
          </p:cNvPicPr>
          <p:nvPr/>
        </p:nvPicPr>
        <p:blipFill>
          <a:blip r:embed="rId6" cstate="print"/>
          <a:srcRect/>
          <a:stretch>
            <a:fillRect/>
          </a:stretch>
        </p:blipFill>
        <p:spPr bwMode="auto">
          <a:xfrm>
            <a:off x="797796" y="4767416"/>
            <a:ext cx="5189220" cy="1280160"/>
          </a:xfrm>
          <a:prstGeom prst="rect">
            <a:avLst/>
          </a:prstGeom>
          <a:noFill/>
          <a:ln w="9525">
            <a:noFill/>
            <a:miter lim="800000"/>
            <a:headEnd/>
            <a:tailEnd/>
          </a:ln>
        </p:spPr>
      </p:pic>
      <p:sp>
        <p:nvSpPr>
          <p:cNvPr id="7" name="TextBox 6"/>
          <p:cNvSpPr txBox="1"/>
          <p:nvPr/>
        </p:nvSpPr>
        <p:spPr>
          <a:xfrm>
            <a:off x="4026307" y="6046845"/>
            <a:ext cx="1941557" cy="584775"/>
          </a:xfrm>
          <a:prstGeom prst="rect">
            <a:avLst/>
          </a:prstGeom>
          <a:noFill/>
        </p:spPr>
        <p:txBody>
          <a:bodyPr wrap="none" rtlCol="0">
            <a:spAutoFit/>
          </a:bodyPr>
          <a:lstStyle/>
          <a:p>
            <a:pPr algn="ctr"/>
            <a:r>
              <a:rPr lang="en-US" sz="1600" b="1" dirty="0" smtClean="0"/>
              <a:t>Boltzmann-Gibbs </a:t>
            </a:r>
          </a:p>
          <a:p>
            <a:pPr algn="ctr"/>
            <a:r>
              <a:rPr lang="en-US" sz="1600" b="1" dirty="0" smtClean="0"/>
              <a:t>distribution</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09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09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09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09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9"/>
          <p:cNvGrpSpPr/>
          <p:nvPr/>
        </p:nvGrpSpPr>
        <p:grpSpPr>
          <a:xfrm>
            <a:off x="830704" y="1394287"/>
            <a:ext cx="1337310" cy="1796802"/>
            <a:chOff x="7544515" y="4748559"/>
            <a:chExt cx="1337310" cy="1796802"/>
          </a:xfrm>
        </p:grpSpPr>
        <p:pic>
          <p:nvPicPr>
            <p:cNvPr id="58374" name="Picture 6" descr="http://isi.cbs.nl/Nlet/images/N94_MaxPlanck.jpg"/>
            <p:cNvPicPr>
              <a:picLocks noChangeAspect="1" noChangeArrowheads="1"/>
            </p:cNvPicPr>
            <p:nvPr/>
          </p:nvPicPr>
          <p:blipFill>
            <a:blip r:embed="rId4" cstate="print"/>
            <a:srcRect/>
            <a:stretch>
              <a:fillRect/>
            </a:stretch>
          </p:blipFill>
          <p:spPr bwMode="auto">
            <a:xfrm>
              <a:off x="7544515" y="4748559"/>
              <a:ext cx="1337310" cy="1188720"/>
            </a:xfrm>
            <a:prstGeom prst="rect">
              <a:avLst/>
            </a:prstGeom>
            <a:noFill/>
          </p:spPr>
        </p:pic>
        <p:sp>
          <p:nvSpPr>
            <p:cNvPr id="9" name="TextBox 8"/>
            <p:cNvSpPr txBox="1"/>
            <p:nvPr/>
          </p:nvSpPr>
          <p:spPr>
            <a:xfrm>
              <a:off x="7727300" y="6237584"/>
              <a:ext cx="971741" cy="307777"/>
            </a:xfrm>
            <a:prstGeom prst="rect">
              <a:avLst/>
            </a:prstGeom>
            <a:noFill/>
          </p:spPr>
          <p:txBody>
            <a:bodyPr wrap="none" rtlCol="0">
              <a:spAutoFit/>
            </a:bodyPr>
            <a:lstStyle/>
            <a:p>
              <a:r>
                <a:rPr lang="en-US" sz="1400" dirty="0" smtClean="0"/>
                <a:t>M. Planck</a:t>
              </a:r>
              <a:endParaRPr lang="en-US" sz="1400" dirty="0"/>
            </a:p>
          </p:txBody>
        </p:sp>
      </p:grpSp>
      <p:sp>
        <p:nvSpPr>
          <p:cNvPr id="15" name="TextBox 14"/>
          <p:cNvSpPr txBox="1"/>
          <p:nvPr/>
        </p:nvSpPr>
        <p:spPr>
          <a:xfrm>
            <a:off x="5135807" y="3952336"/>
            <a:ext cx="3262923" cy="830997"/>
          </a:xfrm>
          <a:prstGeom prst="rect">
            <a:avLst/>
          </a:prstGeom>
          <a:noFill/>
        </p:spPr>
        <p:txBody>
          <a:bodyPr wrap="square" rtlCol="0">
            <a:spAutoFit/>
          </a:bodyPr>
          <a:lstStyle/>
          <a:p>
            <a:r>
              <a:rPr lang="en-US" sz="1600" dirty="0" smtClean="0"/>
              <a:t>Heisenberg uncertainty principle?</a:t>
            </a:r>
          </a:p>
          <a:p>
            <a:endParaRPr lang="en-US" sz="1600" dirty="0"/>
          </a:p>
          <a:p>
            <a:r>
              <a:rPr lang="en-US" sz="1600" dirty="0" smtClean="0"/>
              <a:t>Quantum </a:t>
            </a:r>
            <a:r>
              <a:rPr lang="en-US" sz="1600" dirty="0" err="1" smtClean="0"/>
              <a:t>superpositions</a:t>
            </a:r>
            <a:r>
              <a:rPr lang="en-US" sz="1600" dirty="0" smtClean="0"/>
              <a:t>?</a:t>
            </a:r>
            <a:endParaRPr lang="en-US" sz="1400" dirty="0"/>
          </a:p>
        </p:txBody>
      </p:sp>
      <p:grpSp>
        <p:nvGrpSpPr>
          <p:cNvPr id="7" name="Group 21"/>
          <p:cNvGrpSpPr/>
          <p:nvPr/>
        </p:nvGrpSpPr>
        <p:grpSpPr>
          <a:xfrm>
            <a:off x="3028835" y="3636824"/>
            <a:ext cx="1878904" cy="2095872"/>
            <a:chOff x="7040381" y="4244447"/>
            <a:chExt cx="1878904" cy="2095872"/>
          </a:xfrm>
        </p:grpSpPr>
        <p:pic>
          <p:nvPicPr>
            <p:cNvPr id="16" name="Picture 15" descr="EnergyShell.jpg"/>
            <p:cNvPicPr>
              <a:picLocks noChangeAspect="1"/>
            </p:cNvPicPr>
            <p:nvPr/>
          </p:nvPicPr>
          <p:blipFill>
            <a:blip r:embed="rId5" cstate="print"/>
            <a:stretch>
              <a:fillRect/>
            </a:stretch>
          </p:blipFill>
          <p:spPr>
            <a:xfrm>
              <a:off x="7040381" y="4244447"/>
              <a:ext cx="1878904" cy="1522021"/>
            </a:xfrm>
            <a:prstGeom prst="rect">
              <a:avLst/>
            </a:prstGeom>
          </p:spPr>
        </p:pic>
        <p:sp>
          <p:nvSpPr>
            <p:cNvPr id="17" name="TextBox 16"/>
            <p:cNvSpPr txBox="1"/>
            <p:nvPr/>
          </p:nvSpPr>
          <p:spPr>
            <a:xfrm>
              <a:off x="7170451" y="5817099"/>
              <a:ext cx="1497526" cy="523220"/>
            </a:xfrm>
            <a:prstGeom prst="rect">
              <a:avLst/>
            </a:prstGeom>
            <a:noFill/>
          </p:spPr>
          <p:txBody>
            <a:bodyPr wrap="none" rtlCol="0">
              <a:spAutoFit/>
            </a:bodyPr>
            <a:lstStyle/>
            <a:p>
              <a:r>
                <a:rPr lang="en-US" sz="1400" dirty="0"/>
                <a:t>E</a:t>
              </a:r>
              <a:r>
                <a:rPr lang="en-US" sz="1400" dirty="0" smtClean="0"/>
                <a:t>nergy shell in </a:t>
              </a:r>
            </a:p>
            <a:p>
              <a:r>
                <a:rPr lang="en-US" sz="1400" dirty="0" smtClean="0"/>
                <a:t>the phase space</a:t>
              </a:r>
            </a:p>
          </p:txBody>
        </p:sp>
      </p:grpSp>
      <p:grpSp>
        <p:nvGrpSpPr>
          <p:cNvPr id="10" name="Group 20"/>
          <p:cNvGrpSpPr/>
          <p:nvPr/>
        </p:nvGrpSpPr>
        <p:grpSpPr>
          <a:xfrm>
            <a:off x="2905432" y="1191670"/>
            <a:ext cx="1946787" cy="1817000"/>
            <a:chOff x="6931742" y="2109019"/>
            <a:chExt cx="1946787" cy="1817000"/>
          </a:xfrm>
        </p:grpSpPr>
        <p:grpSp>
          <p:nvGrpSpPr>
            <p:cNvPr id="11" name="Group 23"/>
            <p:cNvGrpSpPr/>
            <p:nvPr/>
          </p:nvGrpSpPr>
          <p:grpSpPr>
            <a:xfrm>
              <a:off x="7048428" y="2227181"/>
              <a:ext cx="1816967" cy="1697135"/>
              <a:chOff x="7122170" y="2064948"/>
              <a:chExt cx="1816967" cy="1697135"/>
            </a:xfrm>
          </p:grpSpPr>
          <p:graphicFrame>
            <p:nvGraphicFramePr>
              <p:cNvPr id="14" name="Object 13"/>
              <p:cNvGraphicFramePr>
                <a:graphicFrameLocks noChangeAspect="1"/>
              </p:cNvGraphicFramePr>
              <p:nvPr/>
            </p:nvGraphicFramePr>
            <p:xfrm>
              <a:off x="7122170" y="2064948"/>
              <a:ext cx="1700212" cy="731837"/>
            </p:xfrm>
            <a:graphic>
              <a:graphicData uri="http://schemas.openxmlformats.org/presentationml/2006/ole">
                <p:oleObj spid="_x0000_s374786" name="Equation" r:id="rId6" imgW="825480" imgH="355320" progId="Equation.3">
                  <p:embed/>
                </p:oleObj>
              </a:graphicData>
            </a:graphic>
          </p:graphicFrame>
          <p:sp>
            <p:nvSpPr>
              <p:cNvPr id="23" name="TextBox 22"/>
              <p:cNvSpPr txBox="1"/>
              <p:nvPr/>
            </p:nvSpPr>
            <p:spPr>
              <a:xfrm>
                <a:off x="7204367" y="3023419"/>
                <a:ext cx="1734770" cy="738664"/>
              </a:xfrm>
              <a:prstGeom prst="rect">
                <a:avLst/>
              </a:prstGeom>
              <a:noFill/>
            </p:spPr>
            <p:txBody>
              <a:bodyPr wrap="none" rtlCol="0">
                <a:spAutoFit/>
              </a:bodyPr>
              <a:lstStyle/>
              <a:p>
                <a:r>
                  <a:rPr lang="en-US" sz="1400" b="1" dirty="0" smtClean="0"/>
                  <a:t>Boltzmann-Gibbs</a:t>
                </a:r>
              </a:p>
              <a:p>
                <a:r>
                  <a:rPr lang="en-US" sz="1400" b="1" dirty="0" smtClean="0"/>
                  <a:t>distribution works</a:t>
                </a:r>
              </a:p>
              <a:p>
                <a:r>
                  <a:rPr lang="en-US" sz="1400" b="1" dirty="0" smtClean="0"/>
                  <a:t>perfectly well</a:t>
                </a:r>
                <a:endParaRPr lang="en-US" sz="1400" b="1" dirty="0"/>
              </a:p>
            </p:txBody>
          </p:sp>
        </p:grpSp>
        <p:sp>
          <p:nvSpPr>
            <p:cNvPr id="25" name="Rounded Rectangle 24"/>
            <p:cNvSpPr/>
            <p:nvPr/>
          </p:nvSpPr>
          <p:spPr>
            <a:xfrm>
              <a:off x="6931742" y="2109019"/>
              <a:ext cx="1946787" cy="1817000"/>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737420" y="324465"/>
            <a:ext cx="4716356" cy="461665"/>
          </a:xfrm>
          <a:prstGeom prst="rect">
            <a:avLst/>
          </a:prstGeom>
          <a:noFill/>
        </p:spPr>
        <p:txBody>
          <a:bodyPr wrap="none" rtlCol="0">
            <a:spAutoFit/>
          </a:bodyPr>
          <a:lstStyle/>
          <a:p>
            <a:r>
              <a:rPr lang="en-US" sz="2400" b="1" dirty="0" smtClean="0"/>
              <a:t>Quantum </a:t>
            </a:r>
            <a:r>
              <a:rPr lang="en-US" sz="2400" b="1" dirty="0" smtClean="0"/>
              <a:t>statistical </a:t>
            </a:r>
            <a:r>
              <a:rPr lang="en-US" sz="2400" b="1" dirty="0" smtClean="0"/>
              <a:t>mechanics</a:t>
            </a:r>
            <a:endParaRPr lang="en-US" sz="2400" b="1" dirty="0"/>
          </a:p>
        </p:txBody>
      </p:sp>
      <p:sp>
        <p:nvSpPr>
          <p:cNvPr id="37" name="TextBox 36"/>
          <p:cNvSpPr txBox="1"/>
          <p:nvPr/>
        </p:nvSpPr>
        <p:spPr>
          <a:xfrm>
            <a:off x="3554376" y="3934880"/>
            <a:ext cx="889987" cy="769441"/>
          </a:xfrm>
          <a:prstGeom prst="rect">
            <a:avLst/>
          </a:prstGeom>
          <a:noFill/>
        </p:spPr>
        <p:txBody>
          <a:bodyPr wrap="none" rtlCol="0">
            <a:spAutoFit/>
          </a:bodyPr>
          <a:lstStyle/>
          <a:p>
            <a:r>
              <a:rPr lang="az-Cyrl-AZ" sz="4400" i="1" dirty="0" smtClean="0">
                <a:solidFill>
                  <a:schemeClr val="bg1"/>
                </a:solidFill>
                <a:latin typeface="Times New Roman" pitchFamily="18" charset="0"/>
                <a:cs typeface="Times New Roman" pitchFamily="18" charset="0"/>
              </a:rPr>
              <a:t>ћ</a:t>
            </a:r>
            <a:r>
              <a:rPr lang="en-US" sz="4400" i="1" dirty="0" smtClean="0">
                <a:solidFill>
                  <a:schemeClr val="bg1"/>
                </a:solidFill>
                <a:latin typeface="Times New Roman" pitchFamily="18" charset="0"/>
                <a:cs typeface="Times New Roman" pitchFamily="18" charset="0"/>
              </a:rPr>
              <a:t> ?</a:t>
            </a:r>
            <a:endParaRPr lang="en-US" sz="4400"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1"/>
          <p:cNvSpPr txBox="1">
            <a:spLocks noChangeArrowheads="1"/>
          </p:cNvSpPr>
          <p:nvPr/>
        </p:nvSpPr>
        <p:spPr bwMode="auto">
          <a:xfrm>
            <a:off x="1587394" y="183944"/>
            <a:ext cx="5904180" cy="646331"/>
          </a:xfrm>
          <a:prstGeom prst="rect">
            <a:avLst/>
          </a:prstGeom>
          <a:noFill/>
          <a:ln w="9525">
            <a:noFill/>
            <a:miter lim="800000"/>
            <a:headEnd/>
            <a:tailEnd/>
          </a:ln>
        </p:spPr>
        <p:txBody>
          <a:bodyPr wrap="none">
            <a:spAutoFit/>
          </a:bodyPr>
          <a:lstStyle/>
          <a:p>
            <a:pPr algn="ctr"/>
            <a:r>
              <a:rPr lang="en-US" b="1" dirty="0" smtClean="0"/>
              <a:t>Boltzmann-Gibbs </a:t>
            </a:r>
            <a:r>
              <a:rPr lang="en-US" b="1" dirty="0"/>
              <a:t>distribution </a:t>
            </a:r>
            <a:r>
              <a:rPr lang="en-US" b="1" dirty="0" smtClean="0"/>
              <a:t>for quantum systems:</a:t>
            </a:r>
          </a:p>
          <a:p>
            <a:pPr algn="ctr"/>
            <a:r>
              <a:rPr lang="en-US" b="1" dirty="0" smtClean="0"/>
              <a:t>the </a:t>
            </a:r>
            <a:r>
              <a:rPr lang="en-US" b="1" dirty="0" smtClean="0"/>
              <a:t> </a:t>
            </a:r>
            <a:r>
              <a:rPr lang="en-US" b="1" dirty="0" err="1" smtClean="0"/>
              <a:t>microcanonical</a:t>
            </a:r>
            <a:r>
              <a:rPr lang="en-US" b="1" dirty="0" smtClean="0"/>
              <a:t> ensemble </a:t>
            </a:r>
            <a:endParaRPr lang="en-US" b="1" dirty="0"/>
          </a:p>
        </p:txBody>
      </p:sp>
      <p:grpSp>
        <p:nvGrpSpPr>
          <p:cNvPr id="2" name="Group 46"/>
          <p:cNvGrpSpPr>
            <a:grpSpLocks/>
          </p:cNvGrpSpPr>
          <p:nvPr/>
        </p:nvGrpSpPr>
        <p:grpSpPr bwMode="auto">
          <a:xfrm>
            <a:off x="684213" y="4489450"/>
            <a:ext cx="2743200" cy="1711325"/>
            <a:chOff x="5323114" y="3438071"/>
            <a:chExt cx="2743201" cy="1710872"/>
          </a:xfrm>
        </p:grpSpPr>
        <p:grpSp>
          <p:nvGrpSpPr>
            <p:cNvPr id="3" name="Group 31"/>
            <p:cNvGrpSpPr>
              <a:grpSpLocks/>
            </p:cNvGrpSpPr>
            <p:nvPr/>
          </p:nvGrpSpPr>
          <p:grpSpPr bwMode="auto">
            <a:xfrm>
              <a:off x="6508864" y="3571307"/>
              <a:ext cx="665616" cy="598715"/>
              <a:chOff x="1022464" y="1557450"/>
              <a:chExt cx="665616" cy="598715"/>
            </a:xfrm>
          </p:grpSpPr>
          <p:cxnSp>
            <p:nvCxnSpPr>
              <p:cNvPr id="33" name="Straight Connector 32"/>
              <p:cNvCxnSpPr/>
              <p:nvPr/>
            </p:nvCxnSpPr>
            <p:spPr>
              <a:xfrm rot="5400000">
                <a:off x="724205" y="1855900"/>
                <a:ext cx="598329"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822630" y="1855900"/>
                <a:ext cx="598329"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930580" y="1855900"/>
                <a:ext cx="598329" cy="158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051230" y="1855900"/>
                <a:ext cx="598329" cy="1588"/>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159180" y="1855900"/>
                <a:ext cx="598329" cy="1588"/>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278243" y="1855900"/>
                <a:ext cx="598329" cy="1587"/>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387780" y="1855900"/>
                <a:ext cx="598329" cy="1588"/>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1" name="Group 39"/>
            <p:cNvGrpSpPr>
              <a:grpSpLocks/>
            </p:cNvGrpSpPr>
            <p:nvPr/>
          </p:nvGrpSpPr>
          <p:grpSpPr bwMode="auto">
            <a:xfrm>
              <a:off x="5323114" y="3438071"/>
              <a:ext cx="2111829" cy="1678214"/>
              <a:chOff x="5257800" y="1696357"/>
              <a:chExt cx="2373086" cy="1928586"/>
            </a:xfrm>
          </p:grpSpPr>
          <p:sp>
            <p:nvSpPr>
              <p:cNvPr id="41" name="Freeform 40"/>
              <p:cNvSpPr/>
              <p:nvPr/>
            </p:nvSpPr>
            <p:spPr>
              <a:xfrm>
                <a:off x="5257800" y="2557217"/>
                <a:ext cx="1098878" cy="1066956"/>
              </a:xfrm>
              <a:custGeom>
                <a:avLst/>
                <a:gdLst>
                  <a:gd name="connsiteX0" fmla="*/ 0 w 1099457"/>
                  <a:gd name="connsiteY0" fmla="*/ 1066800 h 1066800"/>
                  <a:gd name="connsiteX1" fmla="*/ 381000 w 1099457"/>
                  <a:gd name="connsiteY1" fmla="*/ 947057 h 1066800"/>
                  <a:gd name="connsiteX2" fmla="*/ 707571 w 1099457"/>
                  <a:gd name="connsiteY2" fmla="*/ 740228 h 1066800"/>
                  <a:gd name="connsiteX3" fmla="*/ 936171 w 1099457"/>
                  <a:gd name="connsiteY3" fmla="*/ 435428 h 1066800"/>
                  <a:gd name="connsiteX4" fmla="*/ 1099457 w 1099457"/>
                  <a:gd name="connsiteY4" fmla="*/ 0 h 1066800"/>
                  <a:gd name="connsiteX5" fmla="*/ 1099457 w 1099457"/>
                  <a:gd name="connsiteY5"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457" h="1066800">
                    <a:moveTo>
                      <a:pt x="0" y="1066800"/>
                    </a:moveTo>
                    <a:cubicBezTo>
                      <a:pt x="131536" y="1034143"/>
                      <a:pt x="263072" y="1001486"/>
                      <a:pt x="381000" y="947057"/>
                    </a:cubicBezTo>
                    <a:cubicBezTo>
                      <a:pt x="498928" y="892628"/>
                      <a:pt x="615043" y="825499"/>
                      <a:pt x="707571" y="740228"/>
                    </a:cubicBezTo>
                    <a:cubicBezTo>
                      <a:pt x="800099" y="654957"/>
                      <a:pt x="870857" y="558799"/>
                      <a:pt x="936171" y="435428"/>
                    </a:cubicBezTo>
                    <a:cubicBezTo>
                      <a:pt x="1001485" y="312057"/>
                      <a:pt x="1099457" y="0"/>
                      <a:pt x="1099457" y="0"/>
                    </a:cubicBezTo>
                    <a:lnTo>
                      <a:pt x="1099457" y="0"/>
                    </a:lnTo>
                  </a:path>
                </a:pathLst>
              </a:custGeom>
              <a:ln w="50800">
                <a:solidFill>
                  <a:srgbClr val="0000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2" name="Freeform 41"/>
              <p:cNvSpPr/>
              <p:nvPr/>
            </p:nvSpPr>
            <p:spPr>
              <a:xfrm>
                <a:off x="6378084" y="1696357"/>
                <a:ext cx="1252292" cy="1807442"/>
              </a:xfrm>
              <a:custGeom>
                <a:avLst/>
                <a:gdLst>
                  <a:gd name="connsiteX0" fmla="*/ 0 w 1251857"/>
                  <a:gd name="connsiteY0" fmla="*/ 818243 h 1808843"/>
                  <a:gd name="connsiteX1" fmla="*/ 54428 w 1251857"/>
                  <a:gd name="connsiteY1" fmla="*/ 578757 h 1808843"/>
                  <a:gd name="connsiteX2" fmla="*/ 87085 w 1251857"/>
                  <a:gd name="connsiteY2" fmla="*/ 317500 h 1808843"/>
                  <a:gd name="connsiteX3" fmla="*/ 119742 w 1251857"/>
                  <a:gd name="connsiteY3" fmla="*/ 165100 h 1808843"/>
                  <a:gd name="connsiteX4" fmla="*/ 163285 w 1251857"/>
                  <a:gd name="connsiteY4" fmla="*/ 45357 h 1808843"/>
                  <a:gd name="connsiteX5" fmla="*/ 228600 w 1251857"/>
                  <a:gd name="connsiteY5" fmla="*/ 1814 h 1808843"/>
                  <a:gd name="connsiteX6" fmla="*/ 304800 w 1251857"/>
                  <a:gd name="connsiteY6" fmla="*/ 56243 h 1808843"/>
                  <a:gd name="connsiteX7" fmla="*/ 359228 w 1251857"/>
                  <a:gd name="connsiteY7" fmla="*/ 263072 h 1808843"/>
                  <a:gd name="connsiteX8" fmla="*/ 381000 w 1251857"/>
                  <a:gd name="connsiteY8" fmla="*/ 567872 h 1808843"/>
                  <a:gd name="connsiteX9" fmla="*/ 435428 w 1251857"/>
                  <a:gd name="connsiteY9" fmla="*/ 927100 h 1808843"/>
                  <a:gd name="connsiteX10" fmla="*/ 522514 w 1251857"/>
                  <a:gd name="connsiteY10" fmla="*/ 1253672 h 1808843"/>
                  <a:gd name="connsiteX11" fmla="*/ 642257 w 1251857"/>
                  <a:gd name="connsiteY11" fmla="*/ 1460500 h 1808843"/>
                  <a:gd name="connsiteX12" fmla="*/ 794657 w 1251857"/>
                  <a:gd name="connsiteY12" fmla="*/ 1612900 h 1808843"/>
                  <a:gd name="connsiteX13" fmla="*/ 1001485 w 1251857"/>
                  <a:gd name="connsiteY13" fmla="*/ 1732643 h 1808843"/>
                  <a:gd name="connsiteX14" fmla="*/ 1251857 w 1251857"/>
                  <a:gd name="connsiteY14" fmla="*/ 1808843 h 1808843"/>
                  <a:gd name="connsiteX15" fmla="*/ 1251857 w 1251857"/>
                  <a:gd name="connsiteY15" fmla="*/ 1808843 h 180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1857" h="1808843">
                    <a:moveTo>
                      <a:pt x="0" y="818243"/>
                    </a:moveTo>
                    <a:cubicBezTo>
                      <a:pt x="19957" y="740228"/>
                      <a:pt x="39914" y="662214"/>
                      <a:pt x="54428" y="578757"/>
                    </a:cubicBezTo>
                    <a:cubicBezTo>
                      <a:pt x="68942" y="495300"/>
                      <a:pt x="76199" y="386443"/>
                      <a:pt x="87085" y="317500"/>
                    </a:cubicBezTo>
                    <a:cubicBezTo>
                      <a:pt x="97971" y="248557"/>
                      <a:pt x="107042" y="210457"/>
                      <a:pt x="119742" y="165100"/>
                    </a:cubicBezTo>
                    <a:cubicBezTo>
                      <a:pt x="132442" y="119743"/>
                      <a:pt x="145142" y="72571"/>
                      <a:pt x="163285" y="45357"/>
                    </a:cubicBezTo>
                    <a:cubicBezTo>
                      <a:pt x="181428" y="18143"/>
                      <a:pt x="205014" y="0"/>
                      <a:pt x="228600" y="1814"/>
                    </a:cubicBezTo>
                    <a:cubicBezTo>
                      <a:pt x="252186" y="3628"/>
                      <a:pt x="283029" y="12700"/>
                      <a:pt x="304800" y="56243"/>
                    </a:cubicBezTo>
                    <a:cubicBezTo>
                      <a:pt x="326571" y="99786"/>
                      <a:pt x="346528" y="177800"/>
                      <a:pt x="359228" y="263072"/>
                    </a:cubicBezTo>
                    <a:cubicBezTo>
                      <a:pt x="371928" y="348344"/>
                      <a:pt x="368300" y="457201"/>
                      <a:pt x="381000" y="567872"/>
                    </a:cubicBezTo>
                    <a:cubicBezTo>
                      <a:pt x="393700" y="678543"/>
                      <a:pt x="411842" y="812800"/>
                      <a:pt x="435428" y="927100"/>
                    </a:cubicBezTo>
                    <a:cubicBezTo>
                      <a:pt x="459014" y="1041400"/>
                      <a:pt x="488043" y="1164772"/>
                      <a:pt x="522514" y="1253672"/>
                    </a:cubicBezTo>
                    <a:cubicBezTo>
                      <a:pt x="556986" y="1342572"/>
                      <a:pt x="596900" y="1400629"/>
                      <a:pt x="642257" y="1460500"/>
                    </a:cubicBezTo>
                    <a:cubicBezTo>
                      <a:pt x="687614" y="1520371"/>
                      <a:pt x="734786" y="1567543"/>
                      <a:pt x="794657" y="1612900"/>
                    </a:cubicBezTo>
                    <a:cubicBezTo>
                      <a:pt x="854528" y="1658257"/>
                      <a:pt x="925285" y="1699986"/>
                      <a:pt x="1001485" y="1732643"/>
                    </a:cubicBezTo>
                    <a:cubicBezTo>
                      <a:pt x="1077685" y="1765300"/>
                      <a:pt x="1251857" y="1808843"/>
                      <a:pt x="1251857" y="1808843"/>
                    </a:cubicBezTo>
                    <a:lnTo>
                      <a:pt x="1251857" y="1808843"/>
                    </a:lnTo>
                  </a:path>
                </a:pathLst>
              </a:custGeom>
              <a:ln w="47625">
                <a:solidFill>
                  <a:srgbClr val="000066"/>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2" name="Group 42"/>
            <p:cNvGrpSpPr>
              <a:grpSpLocks/>
            </p:cNvGrpSpPr>
            <p:nvPr/>
          </p:nvGrpSpPr>
          <p:grpSpPr bwMode="auto">
            <a:xfrm>
              <a:off x="5954486" y="3470729"/>
              <a:ext cx="2111829" cy="1678214"/>
              <a:chOff x="5257800" y="1696357"/>
              <a:chExt cx="2373086" cy="1928586"/>
            </a:xfrm>
          </p:grpSpPr>
          <p:sp>
            <p:nvSpPr>
              <p:cNvPr id="44" name="Freeform 43"/>
              <p:cNvSpPr/>
              <p:nvPr/>
            </p:nvSpPr>
            <p:spPr>
              <a:xfrm>
                <a:off x="5258309" y="2557988"/>
                <a:ext cx="1098878" cy="1066955"/>
              </a:xfrm>
              <a:custGeom>
                <a:avLst/>
                <a:gdLst>
                  <a:gd name="connsiteX0" fmla="*/ 0 w 1099457"/>
                  <a:gd name="connsiteY0" fmla="*/ 1066800 h 1066800"/>
                  <a:gd name="connsiteX1" fmla="*/ 381000 w 1099457"/>
                  <a:gd name="connsiteY1" fmla="*/ 947057 h 1066800"/>
                  <a:gd name="connsiteX2" fmla="*/ 707571 w 1099457"/>
                  <a:gd name="connsiteY2" fmla="*/ 740228 h 1066800"/>
                  <a:gd name="connsiteX3" fmla="*/ 936171 w 1099457"/>
                  <a:gd name="connsiteY3" fmla="*/ 435428 h 1066800"/>
                  <a:gd name="connsiteX4" fmla="*/ 1099457 w 1099457"/>
                  <a:gd name="connsiteY4" fmla="*/ 0 h 1066800"/>
                  <a:gd name="connsiteX5" fmla="*/ 1099457 w 1099457"/>
                  <a:gd name="connsiteY5"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457" h="1066800">
                    <a:moveTo>
                      <a:pt x="0" y="1066800"/>
                    </a:moveTo>
                    <a:cubicBezTo>
                      <a:pt x="131536" y="1034143"/>
                      <a:pt x="263072" y="1001486"/>
                      <a:pt x="381000" y="947057"/>
                    </a:cubicBezTo>
                    <a:cubicBezTo>
                      <a:pt x="498928" y="892628"/>
                      <a:pt x="615043" y="825499"/>
                      <a:pt x="707571" y="740228"/>
                    </a:cubicBezTo>
                    <a:cubicBezTo>
                      <a:pt x="800099" y="654957"/>
                      <a:pt x="870857" y="558799"/>
                      <a:pt x="936171" y="435428"/>
                    </a:cubicBezTo>
                    <a:cubicBezTo>
                      <a:pt x="1001485" y="312057"/>
                      <a:pt x="1099457" y="0"/>
                      <a:pt x="1099457" y="0"/>
                    </a:cubicBezTo>
                    <a:lnTo>
                      <a:pt x="1099457" y="0"/>
                    </a:lnTo>
                  </a:path>
                </a:pathLst>
              </a:custGeom>
              <a:ln w="50800">
                <a:solidFill>
                  <a:srgbClr val="0000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 name="Freeform 44"/>
              <p:cNvSpPr/>
              <p:nvPr/>
            </p:nvSpPr>
            <p:spPr>
              <a:xfrm>
                <a:off x="6378594" y="1697128"/>
                <a:ext cx="1252292" cy="1807441"/>
              </a:xfrm>
              <a:custGeom>
                <a:avLst/>
                <a:gdLst>
                  <a:gd name="connsiteX0" fmla="*/ 0 w 1251857"/>
                  <a:gd name="connsiteY0" fmla="*/ 818243 h 1808843"/>
                  <a:gd name="connsiteX1" fmla="*/ 54428 w 1251857"/>
                  <a:gd name="connsiteY1" fmla="*/ 578757 h 1808843"/>
                  <a:gd name="connsiteX2" fmla="*/ 87085 w 1251857"/>
                  <a:gd name="connsiteY2" fmla="*/ 317500 h 1808843"/>
                  <a:gd name="connsiteX3" fmla="*/ 119742 w 1251857"/>
                  <a:gd name="connsiteY3" fmla="*/ 165100 h 1808843"/>
                  <a:gd name="connsiteX4" fmla="*/ 163285 w 1251857"/>
                  <a:gd name="connsiteY4" fmla="*/ 45357 h 1808843"/>
                  <a:gd name="connsiteX5" fmla="*/ 228600 w 1251857"/>
                  <a:gd name="connsiteY5" fmla="*/ 1814 h 1808843"/>
                  <a:gd name="connsiteX6" fmla="*/ 304800 w 1251857"/>
                  <a:gd name="connsiteY6" fmla="*/ 56243 h 1808843"/>
                  <a:gd name="connsiteX7" fmla="*/ 359228 w 1251857"/>
                  <a:gd name="connsiteY7" fmla="*/ 263072 h 1808843"/>
                  <a:gd name="connsiteX8" fmla="*/ 381000 w 1251857"/>
                  <a:gd name="connsiteY8" fmla="*/ 567872 h 1808843"/>
                  <a:gd name="connsiteX9" fmla="*/ 435428 w 1251857"/>
                  <a:gd name="connsiteY9" fmla="*/ 927100 h 1808843"/>
                  <a:gd name="connsiteX10" fmla="*/ 522514 w 1251857"/>
                  <a:gd name="connsiteY10" fmla="*/ 1253672 h 1808843"/>
                  <a:gd name="connsiteX11" fmla="*/ 642257 w 1251857"/>
                  <a:gd name="connsiteY11" fmla="*/ 1460500 h 1808843"/>
                  <a:gd name="connsiteX12" fmla="*/ 794657 w 1251857"/>
                  <a:gd name="connsiteY12" fmla="*/ 1612900 h 1808843"/>
                  <a:gd name="connsiteX13" fmla="*/ 1001485 w 1251857"/>
                  <a:gd name="connsiteY13" fmla="*/ 1732643 h 1808843"/>
                  <a:gd name="connsiteX14" fmla="*/ 1251857 w 1251857"/>
                  <a:gd name="connsiteY14" fmla="*/ 1808843 h 1808843"/>
                  <a:gd name="connsiteX15" fmla="*/ 1251857 w 1251857"/>
                  <a:gd name="connsiteY15" fmla="*/ 1808843 h 180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1857" h="1808843">
                    <a:moveTo>
                      <a:pt x="0" y="818243"/>
                    </a:moveTo>
                    <a:cubicBezTo>
                      <a:pt x="19957" y="740228"/>
                      <a:pt x="39914" y="662214"/>
                      <a:pt x="54428" y="578757"/>
                    </a:cubicBezTo>
                    <a:cubicBezTo>
                      <a:pt x="68942" y="495300"/>
                      <a:pt x="76199" y="386443"/>
                      <a:pt x="87085" y="317500"/>
                    </a:cubicBezTo>
                    <a:cubicBezTo>
                      <a:pt x="97971" y="248557"/>
                      <a:pt x="107042" y="210457"/>
                      <a:pt x="119742" y="165100"/>
                    </a:cubicBezTo>
                    <a:cubicBezTo>
                      <a:pt x="132442" y="119743"/>
                      <a:pt x="145142" y="72571"/>
                      <a:pt x="163285" y="45357"/>
                    </a:cubicBezTo>
                    <a:cubicBezTo>
                      <a:pt x="181428" y="18143"/>
                      <a:pt x="205014" y="0"/>
                      <a:pt x="228600" y="1814"/>
                    </a:cubicBezTo>
                    <a:cubicBezTo>
                      <a:pt x="252186" y="3628"/>
                      <a:pt x="283029" y="12700"/>
                      <a:pt x="304800" y="56243"/>
                    </a:cubicBezTo>
                    <a:cubicBezTo>
                      <a:pt x="326571" y="99786"/>
                      <a:pt x="346528" y="177800"/>
                      <a:pt x="359228" y="263072"/>
                    </a:cubicBezTo>
                    <a:cubicBezTo>
                      <a:pt x="371928" y="348344"/>
                      <a:pt x="368300" y="457201"/>
                      <a:pt x="381000" y="567872"/>
                    </a:cubicBezTo>
                    <a:cubicBezTo>
                      <a:pt x="393700" y="678543"/>
                      <a:pt x="411842" y="812800"/>
                      <a:pt x="435428" y="927100"/>
                    </a:cubicBezTo>
                    <a:cubicBezTo>
                      <a:pt x="459014" y="1041400"/>
                      <a:pt x="488043" y="1164772"/>
                      <a:pt x="522514" y="1253672"/>
                    </a:cubicBezTo>
                    <a:cubicBezTo>
                      <a:pt x="556986" y="1342572"/>
                      <a:pt x="596900" y="1400629"/>
                      <a:pt x="642257" y="1460500"/>
                    </a:cubicBezTo>
                    <a:cubicBezTo>
                      <a:pt x="687614" y="1520371"/>
                      <a:pt x="734786" y="1567543"/>
                      <a:pt x="794657" y="1612900"/>
                    </a:cubicBezTo>
                    <a:cubicBezTo>
                      <a:pt x="854528" y="1658257"/>
                      <a:pt x="925285" y="1699986"/>
                      <a:pt x="1001485" y="1732643"/>
                    </a:cubicBezTo>
                    <a:cubicBezTo>
                      <a:pt x="1077685" y="1765300"/>
                      <a:pt x="1251857" y="1808843"/>
                      <a:pt x="1251857" y="1808843"/>
                    </a:cubicBezTo>
                    <a:lnTo>
                      <a:pt x="1251857" y="1808843"/>
                    </a:lnTo>
                  </a:path>
                </a:pathLst>
              </a:custGeom>
              <a:ln w="47625">
                <a:solidFill>
                  <a:srgbClr val="000066"/>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sp>
        <p:nvSpPr>
          <p:cNvPr id="46" name="Freeform 45"/>
          <p:cNvSpPr/>
          <p:nvPr/>
        </p:nvSpPr>
        <p:spPr>
          <a:xfrm>
            <a:off x="750888" y="4525963"/>
            <a:ext cx="2503487" cy="1584325"/>
          </a:xfrm>
          <a:custGeom>
            <a:avLst/>
            <a:gdLst>
              <a:gd name="connsiteX0" fmla="*/ 0 w 2601686"/>
              <a:gd name="connsiteY0" fmla="*/ 2030185 h 2030185"/>
              <a:gd name="connsiteX1" fmla="*/ 141515 w 2601686"/>
              <a:gd name="connsiteY1" fmla="*/ 1986643 h 2030185"/>
              <a:gd name="connsiteX2" fmla="*/ 283029 w 2601686"/>
              <a:gd name="connsiteY2" fmla="*/ 1921328 h 2030185"/>
              <a:gd name="connsiteX3" fmla="*/ 489858 w 2601686"/>
              <a:gd name="connsiteY3" fmla="*/ 1812471 h 2030185"/>
              <a:gd name="connsiteX4" fmla="*/ 587829 w 2601686"/>
              <a:gd name="connsiteY4" fmla="*/ 1747157 h 2030185"/>
              <a:gd name="connsiteX5" fmla="*/ 707572 w 2601686"/>
              <a:gd name="connsiteY5" fmla="*/ 1616528 h 2030185"/>
              <a:gd name="connsiteX6" fmla="*/ 827315 w 2601686"/>
              <a:gd name="connsiteY6" fmla="*/ 1398814 h 2030185"/>
              <a:gd name="connsiteX7" fmla="*/ 903515 w 2601686"/>
              <a:gd name="connsiteY7" fmla="*/ 1191985 h 2030185"/>
              <a:gd name="connsiteX8" fmla="*/ 979715 w 2601686"/>
              <a:gd name="connsiteY8" fmla="*/ 941614 h 2030185"/>
              <a:gd name="connsiteX9" fmla="*/ 1045029 w 2601686"/>
              <a:gd name="connsiteY9" fmla="*/ 636814 h 2030185"/>
              <a:gd name="connsiteX10" fmla="*/ 1088572 w 2601686"/>
              <a:gd name="connsiteY10" fmla="*/ 397328 h 2030185"/>
              <a:gd name="connsiteX11" fmla="*/ 1186543 w 2601686"/>
              <a:gd name="connsiteY11" fmla="*/ 201385 h 2030185"/>
              <a:gd name="connsiteX12" fmla="*/ 1295400 w 2601686"/>
              <a:gd name="connsiteY12" fmla="*/ 70757 h 2030185"/>
              <a:gd name="connsiteX13" fmla="*/ 1502229 w 2601686"/>
              <a:gd name="connsiteY13" fmla="*/ 5443 h 2030185"/>
              <a:gd name="connsiteX14" fmla="*/ 1698172 w 2601686"/>
              <a:gd name="connsiteY14" fmla="*/ 38100 h 2030185"/>
              <a:gd name="connsiteX15" fmla="*/ 1850572 w 2601686"/>
              <a:gd name="connsiteY15" fmla="*/ 201385 h 2030185"/>
              <a:gd name="connsiteX16" fmla="*/ 1926772 w 2601686"/>
              <a:gd name="connsiteY16" fmla="*/ 484414 h 2030185"/>
              <a:gd name="connsiteX17" fmla="*/ 1981200 w 2601686"/>
              <a:gd name="connsiteY17" fmla="*/ 789214 h 2030185"/>
              <a:gd name="connsiteX18" fmla="*/ 2002972 w 2601686"/>
              <a:gd name="connsiteY18" fmla="*/ 1006928 h 2030185"/>
              <a:gd name="connsiteX19" fmla="*/ 2057400 w 2601686"/>
              <a:gd name="connsiteY19" fmla="*/ 1289957 h 2030185"/>
              <a:gd name="connsiteX20" fmla="*/ 2155372 w 2601686"/>
              <a:gd name="connsiteY20" fmla="*/ 1529443 h 2030185"/>
              <a:gd name="connsiteX21" fmla="*/ 2318658 w 2601686"/>
              <a:gd name="connsiteY21" fmla="*/ 1725385 h 2030185"/>
              <a:gd name="connsiteX22" fmla="*/ 2471058 w 2601686"/>
              <a:gd name="connsiteY22" fmla="*/ 1812471 h 2030185"/>
              <a:gd name="connsiteX23" fmla="*/ 2601686 w 2601686"/>
              <a:gd name="connsiteY23" fmla="*/ 1856014 h 2030185"/>
              <a:gd name="connsiteX24" fmla="*/ 2601686 w 2601686"/>
              <a:gd name="connsiteY24" fmla="*/ 1856014 h 203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01686" h="2030185">
                <a:moveTo>
                  <a:pt x="0" y="2030185"/>
                </a:moveTo>
                <a:cubicBezTo>
                  <a:pt x="47171" y="2017485"/>
                  <a:pt x="94343" y="2004786"/>
                  <a:pt x="141515" y="1986643"/>
                </a:cubicBezTo>
                <a:cubicBezTo>
                  <a:pt x="188687" y="1968500"/>
                  <a:pt x="224972" y="1950357"/>
                  <a:pt x="283029" y="1921328"/>
                </a:cubicBezTo>
                <a:cubicBezTo>
                  <a:pt x="341086" y="1892299"/>
                  <a:pt x="439058" y="1841499"/>
                  <a:pt x="489858" y="1812471"/>
                </a:cubicBezTo>
                <a:cubicBezTo>
                  <a:pt x="540658" y="1783443"/>
                  <a:pt x="551543" y="1779814"/>
                  <a:pt x="587829" y="1747157"/>
                </a:cubicBezTo>
                <a:cubicBezTo>
                  <a:pt x="624115" y="1714500"/>
                  <a:pt x="667658" y="1674585"/>
                  <a:pt x="707572" y="1616528"/>
                </a:cubicBezTo>
                <a:cubicBezTo>
                  <a:pt x="747486" y="1558471"/>
                  <a:pt x="794658" y="1469571"/>
                  <a:pt x="827315" y="1398814"/>
                </a:cubicBezTo>
                <a:cubicBezTo>
                  <a:pt x="859972" y="1328057"/>
                  <a:pt x="878115" y="1268185"/>
                  <a:pt x="903515" y="1191985"/>
                </a:cubicBezTo>
                <a:cubicBezTo>
                  <a:pt x="928915" y="1115785"/>
                  <a:pt x="956129" y="1034142"/>
                  <a:pt x="979715" y="941614"/>
                </a:cubicBezTo>
                <a:cubicBezTo>
                  <a:pt x="1003301" y="849086"/>
                  <a:pt x="1026886" y="727528"/>
                  <a:pt x="1045029" y="636814"/>
                </a:cubicBezTo>
                <a:cubicBezTo>
                  <a:pt x="1063172" y="546100"/>
                  <a:pt x="1064986" y="469899"/>
                  <a:pt x="1088572" y="397328"/>
                </a:cubicBezTo>
                <a:cubicBezTo>
                  <a:pt x="1112158" y="324757"/>
                  <a:pt x="1152072" y="255814"/>
                  <a:pt x="1186543" y="201385"/>
                </a:cubicBezTo>
                <a:cubicBezTo>
                  <a:pt x="1221014" y="146957"/>
                  <a:pt x="1242786" y="103414"/>
                  <a:pt x="1295400" y="70757"/>
                </a:cubicBezTo>
                <a:cubicBezTo>
                  <a:pt x="1348014" y="38100"/>
                  <a:pt x="1435100" y="10886"/>
                  <a:pt x="1502229" y="5443"/>
                </a:cubicBezTo>
                <a:cubicBezTo>
                  <a:pt x="1569358" y="0"/>
                  <a:pt x="1640115" y="5443"/>
                  <a:pt x="1698172" y="38100"/>
                </a:cubicBezTo>
                <a:cubicBezTo>
                  <a:pt x="1756229" y="70757"/>
                  <a:pt x="1812472" y="126999"/>
                  <a:pt x="1850572" y="201385"/>
                </a:cubicBezTo>
                <a:cubicBezTo>
                  <a:pt x="1888672" y="275771"/>
                  <a:pt x="1905001" y="386443"/>
                  <a:pt x="1926772" y="484414"/>
                </a:cubicBezTo>
                <a:cubicBezTo>
                  <a:pt x="1948543" y="582386"/>
                  <a:pt x="1968500" y="702128"/>
                  <a:pt x="1981200" y="789214"/>
                </a:cubicBezTo>
                <a:cubicBezTo>
                  <a:pt x="1993900" y="876300"/>
                  <a:pt x="1990272" y="923471"/>
                  <a:pt x="2002972" y="1006928"/>
                </a:cubicBezTo>
                <a:cubicBezTo>
                  <a:pt x="2015672" y="1090385"/>
                  <a:pt x="2032000" y="1202871"/>
                  <a:pt x="2057400" y="1289957"/>
                </a:cubicBezTo>
                <a:cubicBezTo>
                  <a:pt x="2082800" y="1377043"/>
                  <a:pt x="2111829" y="1456872"/>
                  <a:pt x="2155372" y="1529443"/>
                </a:cubicBezTo>
                <a:cubicBezTo>
                  <a:pt x="2198915" y="1602014"/>
                  <a:pt x="2266044" y="1678214"/>
                  <a:pt x="2318658" y="1725385"/>
                </a:cubicBezTo>
                <a:cubicBezTo>
                  <a:pt x="2371272" y="1772556"/>
                  <a:pt x="2423887" y="1790700"/>
                  <a:pt x="2471058" y="1812471"/>
                </a:cubicBezTo>
                <a:cubicBezTo>
                  <a:pt x="2518229" y="1834242"/>
                  <a:pt x="2601686" y="1856014"/>
                  <a:pt x="2601686" y="1856014"/>
                </a:cubicBezTo>
                <a:lnTo>
                  <a:pt x="2601686" y="1856014"/>
                </a:lnTo>
              </a:path>
            </a:pathLst>
          </a:custGeom>
          <a:ln w="50800">
            <a:solidFill>
              <a:srgbClr val="3366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13" name="Group 73"/>
          <p:cNvGrpSpPr>
            <a:grpSpLocks/>
          </p:cNvGrpSpPr>
          <p:nvPr/>
        </p:nvGrpSpPr>
        <p:grpSpPr bwMode="auto">
          <a:xfrm>
            <a:off x="642938" y="1077913"/>
            <a:ext cx="4217987" cy="1104900"/>
            <a:chOff x="642801" y="1077390"/>
            <a:chExt cx="4218702" cy="1104907"/>
          </a:xfrm>
        </p:grpSpPr>
        <p:grpSp>
          <p:nvGrpSpPr>
            <p:cNvPr id="14" name="Group 30"/>
            <p:cNvGrpSpPr>
              <a:grpSpLocks/>
            </p:cNvGrpSpPr>
            <p:nvPr/>
          </p:nvGrpSpPr>
          <p:grpSpPr bwMode="auto">
            <a:xfrm>
              <a:off x="1033894" y="1077390"/>
              <a:ext cx="665616" cy="598715"/>
              <a:chOff x="1022464" y="1557450"/>
              <a:chExt cx="665616" cy="598715"/>
            </a:xfrm>
          </p:grpSpPr>
          <p:cxnSp>
            <p:nvCxnSpPr>
              <p:cNvPr id="4" name="Straight Connector 3"/>
              <p:cNvCxnSpPr/>
              <p:nvPr/>
            </p:nvCxnSpPr>
            <p:spPr>
              <a:xfrm rot="5400000">
                <a:off x="723510" y="1855902"/>
                <a:ext cx="598491" cy="158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821952" y="1855902"/>
                <a:ext cx="598491" cy="15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931507" y="1855902"/>
                <a:ext cx="598491" cy="158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050591" y="1855902"/>
                <a:ext cx="598491" cy="1587"/>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160146" y="1855902"/>
                <a:ext cx="598491" cy="1588"/>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279229" y="1855902"/>
                <a:ext cx="598491" cy="1587"/>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388785" y="1855902"/>
                <a:ext cx="598491" cy="1588"/>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6" name="Group 47"/>
            <p:cNvGrpSpPr>
              <a:grpSpLocks/>
            </p:cNvGrpSpPr>
            <p:nvPr/>
          </p:nvGrpSpPr>
          <p:grpSpPr bwMode="auto">
            <a:xfrm>
              <a:off x="642801" y="1741422"/>
              <a:ext cx="4218702" cy="379421"/>
              <a:chOff x="631371" y="2221482"/>
              <a:chExt cx="4218702" cy="379421"/>
            </a:xfrm>
          </p:grpSpPr>
          <p:cxnSp>
            <p:nvCxnSpPr>
              <p:cNvPr id="15" name="Straight Arrow Connector 14"/>
              <p:cNvCxnSpPr/>
              <p:nvPr/>
            </p:nvCxnSpPr>
            <p:spPr>
              <a:xfrm>
                <a:off x="631371" y="2328980"/>
                <a:ext cx="3167599"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289509" y="2269448"/>
                <a:ext cx="9842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5" name="TextBox 19"/>
              <p:cNvSpPr txBox="1">
                <a:spLocks noChangeArrowheads="1"/>
              </p:cNvSpPr>
              <p:nvPr/>
            </p:nvSpPr>
            <p:spPr bwMode="auto">
              <a:xfrm>
                <a:off x="3777343" y="2231571"/>
                <a:ext cx="1072730" cy="369332"/>
              </a:xfrm>
              <a:prstGeom prst="rect">
                <a:avLst/>
              </a:prstGeom>
              <a:noFill/>
              <a:ln w="9525">
                <a:noFill/>
                <a:miter lim="800000"/>
                <a:headEnd/>
                <a:tailEnd/>
              </a:ln>
            </p:spPr>
            <p:txBody>
              <a:bodyPr wrap="none">
                <a:spAutoFit/>
              </a:bodyPr>
              <a:lstStyle/>
              <a:p>
                <a:r>
                  <a:rPr lang="en-US"/>
                  <a:t>E</a:t>
                </a:r>
                <a:r>
                  <a:rPr lang="en-US" baseline="-25000"/>
                  <a:t>subsystem</a:t>
                </a:r>
              </a:p>
            </p:txBody>
          </p:sp>
        </p:grpSp>
        <p:sp>
          <p:nvSpPr>
            <p:cNvPr id="1062" name="TextBox 50"/>
            <p:cNvSpPr txBox="1">
              <a:spLocks noChangeArrowheads="1"/>
            </p:cNvSpPr>
            <p:nvPr/>
          </p:nvSpPr>
          <p:spPr bwMode="auto">
            <a:xfrm>
              <a:off x="1188720" y="1874520"/>
              <a:ext cx="284052" cy="307777"/>
            </a:xfrm>
            <a:prstGeom prst="rect">
              <a:avLst/>
            </a:prstGeom>
            <a:noFill/>
            <a:ln w="9525">
              <a:noFill/>
              <a:miter lim="800000"/>
              <a:headEnd/>
              <a:tailEnd/>
            </a:ln>
          </p:spPr>
          <p:txBody>
            <a:bodyPr wrap="none">
              <a:spAutoFit/>
            </a:bodyPr>
            <a:lstStyle/>
            <a:p>
              <a:r>
                <a:rPr lang="en-US" sz="1400"/>
                <a:t>0</a:t>
              </a:r>
            </a:p>
          </p:txBody>
        </p:sp>
      </p:grpSp>
      <p:sp>
        <p:nvSpPr>
          <p:cNvPr id="59" name="TextBox 58"/>
          <p:cNvSpPr txBox="1">
            <a:spLocks noChangeArrowheads="1"/>
          </p:cNvSpPr>
          <p:nvPr/>
        </p:nvSpPr>
        <p:spPr bwMode="auto">
          <a:xfrm>
            <a:off x="1203325" y="6310313"/>
            <a:ext cx="284163" cy="307975"/>
          </a:xfrm>
          <a:prstGeom prst="rect">
            <a:avLst/>
          </a:prstGeom>
          <a:noFill/>
          <a:ln w="9525">
            <a:noFill/>
            <a:miter lim="800000"/>
            <a:headEnd/>
            <a:tailEnd/>
          </a:ln>
        </p:spPr>
        <p:txBody>
          <a:bodyPr wrap="none">
            <a:spAutoFit/>
          </a:bodyPr>
          <a:lstStyle/>
          <a:p>
            <a:r>
              <a:rPr lang="en-US" sz="1400"/>
              <a:t>0</a:t>
            </a:r>
          </a:p>
        </p:txBody>
      </p:sp>
      <p:grpSp>
        <p:nvGrpSpPr>
          <p:cNvPr id="17" name="Group 74"/>
          <p:cNvGrpSpPr>
            <a:grpSpLocks/>
          </p:cNvGrpSpPr>
          <p:nvPr/>
        </p:nvGrpSpPr>
        <p:grpSpPr bwMode="auto">
          <a:xfrm>
            <a:off x="206375" y="2011363"/>
            <a:ext cx="4752975" cy="2495550"/>
            <a:chOff x="205740" y="2011680"/>
            <a:chExt cx="4753337" cy="2494717"/>
          </a:xfrm>
        </p:grpSpPr>
        <p:grpSp>
          <p:nvGrpSpPr>
            <p:cNvPr id="18" name="Group 48"/>
            <p:cNvGrpSpPr>
              <a:grpSpLocks/>
            </p:cNvGrpSpPr>
            <p:nvPr/>
          </p:nvGrpSpPr>
          <p:grpSpPr bwMode="auto">
            <a:xfrm>
              <a:off x="631371" y="4056269"/>
              <a:ext cx="4327706" cy="379421"/>
              <a:chOff x="664029" y="4387739"/>
              <a:chExt cx="4327706" cy="379421"/>
            </a:xfrm>
          </p:grpSpPr>
          <p:cxnSp>
            <p:nvCxnSpPr>
              <p:cNvPr id="21" name="Straight Arrow Connector 20"/>
              <p:cNvCxnSpPr/>
              <p:nvPr/>
            </p:nvCxnSpPr>
            <p:spPr>
              <a:xfrm>
                <a:off x="663880" y="4495081"/>
                <a:ext cx="3167305" cy="15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321969" y="4435570"/>
                <a:ext cx="98392"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9" name="TextBox 22"/>
              <p:cNvSpPr txBox="1">
                <a:spLocks noChangeArrowheads="1"/>
              </p:cNvSpPr>
              <p:nvPr/>
            </p:nvSpPr>
            <p:spPr bwMode="auto">
              <a:xfrm>
                <a:off x="3810001" y="4397828"/>
                <a:ext cx="1181734" cy="369332"/>
              </a:xfrm>
              <a:prstGeom prst="rect">
                <a:avLst/>
              </a:prstGeom>
              <a:noFill/>
              <a:ln w="9525">
                <a:noFill/>
                <a:miter lim="800000"/>
                <a:headEnd/>
                <a:tailEnd/>
              </a:ln>
            </p:spPr>
            <p:txBody>
              <a:bodyPr wrap="none">
                <a:spAutoFit/>
              </a:bodyPr>
              <a:lstStyle/>
              <a:p>
                <a:r>
                  <a:rPr lang="en-US"/>
                  <a:t>E</a:t>
                </a:r>
                <a:r>
                  <a:rPr lang="en-US" baseline="-25000"/>
                  <a:t>environment</a:t>
                </a:r>
              </a:p>
            </p:txBody>
          </p:sp>
        </p:grpSp>
        <p:grpSp>
          <p:nvGrpSpPr>
            <p:cNvPr id="20" name="Group 29"/>
            <p:cNvGrpSpPr>
              <a:grpSpLocks/>
            </p:cNvGrpSpPr>
            <p:nvPr/>
          </p:nvGrpSpPr>
          <p:grpSpPr bwMode="auto">
            <a:xfrm>
              <a:off x="936171" y="2355487"/>
              <a:ext cx="2111829" cy="1678214"/>
              <a:chOff x="5257800" y="1696357"/>
              <a:chExt cx="2373086" cy="1928586"/>
            </a:xfrm>
          </p:grpSpPr>
          <p:sp>
            <p:nvSpPr>
              <p:cNvPr id="28" name="Freeform 27"/>
              <p:cNvSpPr/>
              <p:nvPr/>
            </p:nvSpPr>
            <p:spPr>
              <a:xfrm>
                <a:off x="5257660" y="2557807"/>
                <a:ext cx="1098961" cy="1066883"/>
              </a:xfrm>
              <a:custGeom>
                <a:avLst/>
                <a:gdLst>
                  <a:gd name="connsiteX0" fmla="*/ 0 w 1099457"/>
                  <a:gd name="connsiteY0" fmla="*/ 1066800 h 1066800"/>
                  <a:gd name="connsiteX1" fmla="*/ 381000 w 1099457"/>
                  <a:gd name="connsiteY1" fmla="*/ 947057 h 1066800"/>
                  <a:gd name="connsiteX2" fmla="*/ 707571 w 1099457"/>
                  <a:gd name="connsiteY2" fmla="*/ 740228 h 1066800"/>
                  <a:gd name="connsiteX3" fmla="*/ 936171 w 1099457"/>
                  <a:gd name="connsiteY3" fmla="*/ 435428 h 1066800"/>
                  <a:gd name="connsiteX4" fmla="*/ 1099457 w 1099457"/>
                  <a:gd name="connsiteY4" fmla="*/ 0 h 1066800"/>
                  <a:gd name="connsiteX5" fmla="*/ 1099457 w 1099457"/>
                  <a:gd name="connsiteY5"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457" h="1066800">
                    <a:moveTo>
                      <a:pt x="0" y="1066800"/>
                    </a:moveTo>
                    <a:cubicBezTo>
                      <a:pt x="131536" y="1034143"/>
                      <a:pt x="263072" y="1001486"/>
                      <a:pt x="381000" y="947057"/>
                    </a:cubicBezTo>
                    <a:cubicBezTo>
                      <a:pt x="498928" y="892628"/>
                      <a:pt x="615043" y="825499"/>
                      <a:pt x="707571" y="740228"/>
                    </a:cubicBezTo>
                    <a:cubicBezTo>
                      <a:pt x="800099" y="654957"/>
                      <a:pt x="870857" y="558799"/>
                      <a:pt x="936171" y="435428"/>
                    </a:cubicBezTo>
                    <a:cubicBezTo>
                      <a:pt x="1001485" y="312057"/>
                      <a:pt x="1099457" y="0"/>
                      <a:pt x="1099457" y="0"/>
                    </a:cubicBezTo>
                    <a:lnTo>
                      <a:pt x="1099457" y="0"/>
                    </a:lnTo>
                  </a:path>
                </a:pathLst>
              </a:custGeom>
              <a:ln w="50800">
                <a:solidFill>
                  <a:srgbClr val="0000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Freeform 28"/>
              <p:cNvSpPr/>
              <p:nvPr/>
            </p:nvSpPr>
            <p:spPr>
              <a:xfrm>
                <a:off x="6378029" y="1697006"/>
                <a:ext cx="1252387" cy="1807317"/>
              </a:xfrm>
              <a:custGeom>
                <a:avLst/>
                <a:gdLst>
                  <a:gd name="connsiteX0" fmla="*/ 0 w 1251857"/>
                  <a:gd name="connsiteY0" fmla="*/ 818243 h 1808843"/>
                  <a:gd name="connsiteX1" fmla="*/ 54428 w 1251857"/>
                  <a:gd name="connsiteY1" fmla="*/ 578757 h 1808843"/>
                  <a:gd name="connsiteX2" fmla="*/ 87085 w 1251857"/>
                  <a:gd name="connsiteY2" fmla="*/ 317500 h 1808843"/>
                  <a:gd name="connsiteX3" fmla="*/ 119742 w 1251857"/>
                  <a:gd name="connsiteY3" fmla="*/ 165100 h 1808843"/>
                  <a:gd name="connsiteX4" fmla="*/ 163285 w 1251857"/>
                  <a:gd name="connsiteY4" fmla="*/ 45357 h 1808843"/>
                  <a:gd name="connsiteX5" fmla="*/ 228600 w 1251857"/>
                  <a:gd name="connsiteY5" fmla="*/ 1814 h 1808843"/>
                  <a:gd name="connsiteX6" fmla="*/ 304800 w 1251857"/>
                  <a:gd name="connsiteY6" fmla="*/ 56243 h 1808843"/>
                  <a:gd name="connsiteX7" fmla="*/ 359228 w 1251857"/>
                  <a:gd name="connsiteY7" fmla="*/ 263072 h 1808843"/>
                  <a:gd name="connsiteX8" fmla="*/ 381000 w 1251857"/>
                  <a:gd name="connsiteY8" fmla="*/ 567872 h 1808843"/>
                  <a:gd name="connsiteX9" fmla="*/ 435428 w 1251857"/>
                  <a:gd name="connsiteY9" fmla="*/ 927100 h 1808843"/>
                  <a:gd name="connsiteX10" fmla="*/ 522514 w 1251857"/>
                  <a:gd name="connsiteY10" fmla="*/ 1253672 h 1808843"/>
                  <a:gd name="connsiteX11" fmla="*/ 642257 w 1251857"/>
                  <a:gd name="connsiteY11" fmla="*/ 1460500 h 1808843"/>
                  <a:gd name="connsiteX12" fmla="*/ 794657 w 1251857"/>
                  <a:gd name="connsiteY12" fmla="*/ 1612900 h 1808843"/>
                  <a:gd name="connsiteX13" fmla="*/ 1001485 w 1251857"/>
                  <a:gd name="connsiteY13" fmla="*/ 1732643 h 1808843"/>
                  <a:gd name="connsiteX14" fmla="*/ 1251857 w 1251857"/>
                  <a:gd name="connsiteY14" fmla="*/ 1808843 h 1808843"/>
                  <a:gd name="connsiteX15" fmla="*/ 1251857 w 1251857"/>
                  <a:gd name="connsiteY15" fmla="*/ 1808843 h 180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1857" h="1808843">
                    <a:moveTo>
                      <a:pt x="0" y="818243"/>
                    </a:moveTo>
                    <a:cubicBezTo>
                      <a:pt x="19957" y="740228"/>
                      <a:pt x="39914" y="662214"/>
                      <a:pt x="54428" y="578757"/>
                    </a:cubicBezTo>
                    <a:cubicBezTo>
                      <a:pt x="68942" y="495300"/>
                      <a:pt x="76199" y="386443"/>
                      <a:pt x="87085" y="317500"/>
                    </a:cubicBezTo>
                    <a:cubicBezTo>
                      <a:pt x="97971" y="248557"/>
                      <a:pt x="107042" y="210457"/>
                      <a:pt x="119742" y="165100"/>
                    </a:cubicBezTo>
                    <a:cubicBezTo>
                      <a:pt x="132442" y="119743"/>
                      <a:pt x="145142" y="72571"/>
                      <a:pt x="163285" y="45357"/>
                    </a:cubicBezTo>
                    <a:cubicBezTo>
                      <a:pt x="181428" y="18143"/>
                      <a:pt x="205014" y="0"/>
                      <a:pt x="228600" y="1814"/>
                    </a:cubicBezTo>
                    <a:cubicBezTo>
                      <a:pt x="252186" y="3628"/>
                      <a:pt x="283029" y="12700"/>
                      <a:pt x="304800" y="56243"/>
                    </a:cubicBezTo>
                    <a:cubicBezTo>
                      <a:pt x="326571" y="99786"/>
                      <a:pt x="346528" y="177800"/>
                      <a:pt x="359228" y="263072"/>
                    </a:cubicBezTo>
                    <a:cubicBezTo>
                      <a:pt x="371928" y="348344"/>
                      <a:pt x="368300" y="457201"/>
                      <a:pt x="381000" y="567872"/>
                    </a:cubicBezTo>
                    <a:cubicBezTo>
                      <a:pt x="393700" y="678543"/>
                      <a:pt x="411842" y="812800"/>
                      <a:pt x="435428" y="927100"/>
                    </a:cubicBezTo>
                    <a:cubicBezTo>
                      <a:pt x="459014" y="1041400"/>
                      <a:pt x="488043" y="1164772"/>
                      <a:pt x="522514" y="1253672"/>
                    </a:cubicBezTo>
                    <a:cubicBezTo>
                      <a:pt x="556986" y="1342572"/>
                      <a:pt x="596900" y="1400629"/>
                      <a:pt x="642257" y="1460500"/>
                    </a:cubicBezTo>
                    <a:cubicBezTo>
                      <a:pt x="687614" y="1520371"/>
                      <a:pt x="734786" y="1567543"/>
                      <a:pt x="794657" y="1612900"/>
                    </a:cubicBezTo>
                    <a:cubicBezTo>
                      <a:pt x="854528" y="1658257"/>
                      <a:pt x="925285" y="1699986"/>
                      <a:pt x="1001485" y="1732643"/>
                    </a:cubicBezTo>
                    <a:cubicBezTo>
                      <a:pt x="1077685" y="1765300"/>
                      <a:pt x="1251857" y="1808843"/>
                      <a:pt x="1251857" y="1808843"/>
                    </a:cubicBezTo>
                    <a:lnTo>
                      <a:pt x="1251857" y="1808843"/>
                    </a:lnTo>
                  </a:path>
                </a:pathLst>
              </a:custGeom>
              <a:ln w="47625">
                <a:solidFill>
                  <a:srgbClr val="000066"/>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1052" name="TextBox 57"/>
            <p:cNvSpPr txBox="1">
              <a:spLocks noChangeArrowheads="1"/>
            </p:cNvSpPr>
            <p:nvPr/>
          </p:nvSpPr>
          <p:spPr bwMode="auto">
            <a:xfrm>
              <a:off x="1181100" y="4198620"/>
              <a:ext cx="284052" cy="307777"/>
            </a:xfrm>
            <a:prstGeom prst="rect">
              <a:avLst/>
            </a:prstGeom>
            <a:noFill/>
            <a:ln w="9525">
              <a:noFill/>
              <a:miter lim="800000"/>
              <a:headEnd/>
              <a:tailEnd/>
            </a:ln>
          </p:spPr>
          <p:txBody>
            <a:bodyPr wrap="none">
              <a:spAutoFit/>
            </a:bodyPr>
            <a:lstStyle/>
            <a:p>
              <a:r>
                <a:rPr lang="en-US" sz="1400"/>
                <a:t>0</a:t>
              </a:r>
            </a:p>
          </p:txBody>
        </p:sp>
        <p:cxnSp>
          <p:nvCxnSpPr>
            <p:cNvPr id="63" name="Straight Arrow Connector 62"/>
            <p:cNvCxnSpPr/>
            <p:nvPr/>
          </p:nvCxnSpPr>
          <p:spPr>
            <a:xfrm rot="16200000" flipV="1">
              <a:off x="-223391" y="3286806"/>
              <a:ext cx="1566340" cy="222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4" name="TextBox 69"/>
            <p:cNvSpPr txBox="1">
              <a:spLocks noChangeArrowheads="1"/>
            </p:cNvSpPr>
            <p:nvPr/>
          </p:nvSpPr>
          <p:spPr bwMode="auto">
            <a:xfrm>
              <a:off x="205740" y="2011680"/>
              <a:ext cx="742511" cy="523220"/>
            </a:xfrm>
            <a:prstGeom prst="rect">
              <a:avLst/>
            </a:prstGeom>
            <a:noFill/>
            <a:ln w="9525">
              <a:noFill/>
              <a:miter lim="800000"/>
              <a:headEnd/>
              <a:tailEnd/>
            </a:ln>
          </p:spPr>
          <p:txBody>
            <a:bodyPr wrap="none">
              <a:spAutoFit/>
            </a:bodyPr>
            <a:lstStyle/>
            <a:p>
              <a:r>
                <a:rPr lang="en-US" sz="2800">
                  <a:sym typeface="Mathematica1" pitchFamily="2" charset="2"/>
                </a:rPr>
                <a:t></a:t>
              </a:r>
              <a:r>
                <a:rPr lang="en-US" baseline="-25000">
                  <a:sym typeface="Mathematica1" pitchFamily="2" charset="2"/>
                </a:rPr>
                <a:t>e</a:t>
              </a:r>
              <a:r>
                <a:rPr lang="en-US">
                  <a:sym typeface="Mathematica1" pitchFamily="2" charset="2"/>
                </a:rPr>
                <a:t>(E)</a:t>
              </a:r>
              <a:endParaRPr lang="en-US"/>
            </a:p>
          </p:txBody>
        </p:sp>
      </p:grpSp>
      <p:grpSp>
        <p:nvGrpSpPr>
          <p:cNvPr id="23" name="Group 75"/>
          <p:cNvGrpSpPr>
            <a:grpSpLocks/>
          </p:cNvGrpSpPr>
          <p:nvPr/>
        </p:nvGrpSpPr>
        <p:grpSpPr bwMode="auto">
          <a:xfrm>
            <a:off x="198438" y="4449763"/>
            <a:ext cx="4206875" cy="2073275"/>
            <a:chOff x="198120" y="4450080"/>
            <a:chExt cx="4207921" cy="2072402"/>
          </a:xfrm>
        </p:grpSpPr>
        <p:grpSp>
          <p:nvGrpSpPr>
            <p:cNvPr id="26" name="Group 49"/>
            <p:cNvGrpSpPr>
              <a:grpSpLocks/>
            </p:cNvGrpSpPr>
            <p:nvPr/>
          </p:nvGrpSpPr>
          <p:grpSpPr bwMode="auto">
            <a:xfrm>
              <a:off x="631371" y="6143061"/>
              <a:ext cx="3774670" cy="379421"/>
              <a:chOff x="653142" y="6314511"/>
              <a:chExt cx="3774670" cy="379421"/>
            </a:xfrm>
          </p:grpSpPr>
          <p:cxnSp>
            <p:nvCxnSpPr>
              <p:cNvPr id="24" name="Straight Arrow Connector 23"/>
              <p:cNvCxnSpPr/>
              <p:nvPr/>
            </p:nvCxnSpPr>
            <p:spPr>
              <a:xfrm>
                <a:off x="653386" y="6422583"/>
                <a:ext cx="3167850"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311602" y="6363077"/>
                <a:ext cx="98384"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9" name="TextBox 25"/>
              <p:cNvSpPr txBox="1">
                <a:spLocks noChangeArrowheads="1"/>
              </p:cNvSpPr>
              <p:nvPr/>
            </p:nvSpPr>
            <p:spPr bwMode="auto">
              <a:xfrm>
                <a:off x="3799114" y="6324600"/>
                <a:ext cx="628698" cy="369332"/>
              </a:xfrm>
              <a:prstGeom prst="rect">
                <a:avLst/>
              </a:prstGeom>
              <a:noFill/>
              <a:ln w="9525">
                <a:noFill/>
                <a:miter lim="800000"/>
                <a:headEnd/>
                <a:tailEnd/>
              </a:ln>
            </p:spPr>
            <p:txBody>
              <a:bodyPr wrap="none">
                <a:spAutoFit/>
              </a:bodyPr>
              <a:lstStyle/>
              <a:p>
                <a:r>
                  <a:rPr lang="en-US"/>
                  <a:t>E</a:t>
                </a:r>
                <a:r>
                  <a:rPr lang="en-US" baseline="-25000"/>
                  <a:t>total</a:t>
                </a:r>
              </a:p>
            </p:txBody>
          </p:sp>
        </p:grpSp>
        <p:cxnSp>
          <p:nvCxnSpPr>
            <p:cNvPr id="65" name="Straight Arrow Connector 64"/>
            <p:cNvCxnSpPr/>
            <p:nvPr/>
          </p:nvCxnSpPr>
          <p:spPr>
            <a:xfrm rot="16200000" flipV="1">
              <a:off x="-34092" y="5520388"/>
              <a:ext cx="1237729" cy="269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6" name="TextBox 71"/>
            <p:cNvSpPr txBox="1">
              <a:spLocks noChangeArrowheads="1"/>
            </p:cNvSpPr>
            <p:nvPr/>
          </p:nvSpPr>
          <p:spPr bwMode="auto">
            <a:xfrm>
              <a:off x="198120" y="4450080"/>
              <a:ext cx="829073" cy="523220"/>
            </a:xfrm>
            <a:prstGeom prst="rect">
              <a:avLst/>
            </a:prstGeom>
            <a:noFill/>
            <a:ln w="9525">
              <a:noFill/>
              <a:miter lim="800000"/>
              <a:headEnd/>
              <a:tailEnd/>
            </a:ln>
          </p:spPr>
          <p:txBody>
            <a:bodyPr wrap="none">
              <a:spAutoFit/>
            </a:bodyPr>
            <a:lstStyle/>
            <a:p>
              <a:r>
                <a:rPr lang="en-US" sz="2800">
                  <a:sym typeface="Mathematica1" pitchFamily="2" charset="2"/>
                </a:rPr>
                <a:t></a:t>
              </a:r>
              <a:r>
                <a:rPr lang="en-US" baseline="-25000">
                  <a:sym typeface="Mathematica1" pitchFamily="2" charset="2"/>
                </a:rPr>
                <a:t>tot</a:t>
              </a:r>
              <a:r>
                <a:rPr lang="en-US">
                  <a:sym typeface="Mathematica1" pitchFamily="2" charset="2"/>
                </a:rPr>
                <a:t>(E)</a:t>
              </a:r>
              <a:endParaRPr lang="en-US"/>
            </a:p>
          </p:txBody>
        </p:sp>
      </p:grpSp>
      <p:sp>
        <p:nvSpPr>
          <p:cNvPr id="73" name="Rectangle 72"/>
          <p:cNvSpPr/>
          <p:nvPr/>
        </p:nvSpPr>
        <p:spPr>
          <a:xfrm>
            <a:off x="1303338" y="5589588"/>
            <a:ext cx="68262" cy="66198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TextBox 76"/>
          <p:cNvSpPr txBox="1">
            <a:spLocks noChangeArrowheads="1"/>
          </p:cNvSpPr>
          <p:nvPr/>
        </p:nvSpPr>
        <p:spPr bwMode="auto">
          <a:xfrm>
            <a:off x="2763838" y="2555875"/>
            <a:ext cx="2187575" cy="800100"/>
          </a:xfrm>
          <a:prstGeom prst="rect">
            <a:avLst/>
          </a:prstGeom>
          <a:noFill/>
          <a:ln w="9525">
            <a:noFill/>
            <a:miter lim="800000"/>
            <a:headEnd/>
            <a:tailEnd/>
          </a:ln>
        </p:spPr>
        <p:txBody>
          <a:bodyPr wrap="none">
            <a:spAutoFit/>
          </a:bodyPr>
          <a:lstStyle/>
          <a:p>
            <a:r>
              <a:rPr lang="en-US" sz="1600">
                <a:sym typeface="Mathematica1" pitchFamily="2" charset="2"/>
              </a:rPr>
              <a:t>Around   </a:t>
            </a:r>
            <a:r>
              <a:rPr lang="en-US">
                <a:sym typeface="Mathematica1" pitchFamily="2" charset="2"/>
              </a:rPr>
              <a:t>E = 0</a:t>
            </a:r>
          </a:p>
          <a:p>
            <a:r>
              <a:rPr lang="en-US" sz="2800">
                <a:sym typeface="Mathematica1" pitchFamily="2" charset="2"/>
              </a:rPr>
              <a:t></a:t>
            </a:r>
            <a:r>
              <a:rPr lang="en-US" baseline="-25000">
                <a:sym typeface="Mathematica1" pitchFamily="2" charset="2"/>
              </a:rPr>
              <a:t>e</a:t>
            </a:r>
            <a:r>
              <a:rPr lang="en-US">
                <a:sym typeface="Mathematica1" pitchFamily="2" charset="2"/>
              </a:rPr>
              <a:t>(E)  </a:t>
            </a:r>
            <a:r>
              <a:rPr lang="en-US" sz="2800">
                <a:sym typeface="Mathematica1" pitchFamily="2" charset="2"/>
              </a:rPr>
              <a:t></a:t>
            </a:r>
            <a:r>
              <a:rPr lang="en-US" baseline="-25000">
                <a:sym typeface="Mathematica1" pitchFamily="2" charset="2"/>
              </a:rPr>
              <a:t>e</a:t>
            </a:r>
            <a:r>
              <a:rPr lang="en-US">
                <a:sym typeface="Mathematica1" pitchFamily="2" charset="2"/>
              </a:rPr>
              <a:t>(0)  </a:t>
            </a:r>
            <a:r>
              <a:rPr lang="en-US" sz="2400" i="1">
                <a:latin typeface="Times New Roman" pitchFamily="18" charset="0"/>
                <a:cs typeface="Times New Roman" pitchFamily="18" charset="0"/>
                <a:sym typeface="Mathematica1" pitchFamily="2" charset="2"/>
              </a:rPr>
              <a:t>e</a:t>
            </a:r>
            <a:r>
              <a:rPr lang="en-US" i="1">
                <a:latin typeface="Times New Roman" pitchFamily="18" charset="0"/>
                <a:cs typeface="Times New Roman" pitchFamily="18" charset="0"/>
                <a:sym typeface="Mathematica1" pitchFamily="2" charset="2"/>
              </a:rPr>
              <a:t> </a:t>
            </a:r>
            <a:r>
              <a:rPr lang="en-US" sz="2000" baseline="30000">
                <a:sym typeface="Mathematica1" pitchFamily="2" charset="2"/>
              </a:rPr>
              <a:t> E</a:t>
            </a:r>
            <a:r>
              <a:rPr lang="en-US">
                <a:sym typeface="Mathematica1" pitchFamily="2" charset="2"/>
              </a:rPr>
              <a:t> </a:t>
            </a:r>
            <a:endParaRPr lang="en-US"/>
          </a:p>
        </p:txBody>
      </p:sp>
      <p:sp>
        <p:nvSpPr>
          <p:cNvPr id="78" name="TextBox 77"/>
          <p:cNvSpPr txBox="1">
            <a:spLocks noChangeArrowheads="1"/>
          </p:cNvSpPr>
          <p:nvPr/>
        </p:nvSpPr>
        <p:spPr bwMode="auto">
          <a:xfrm>
            <a:off x="5249863" y="942975"/>
            <a:ext cx="3209925" cy="1662113"/>
          </a:xfrm>
          <a:prstGeom prst="rect">
            <a:avLst/>
          </a:prstGeom>
          <a:noFill/>
          <a:ln w="9525">
            <a:noFill/>
            <a:miter lim="800000"/>
            <a:headEnd/>
            <a:tailEnd/>
          </a:ln>
        </p:spPr>
        <p:txBody>
          <a:bodyPr wrap="none">
            <a:spAutoFit/>
          </a:bodyPr>
          <a:lstStyle/>
          <a:p>
            <a:endParaRPr lang="en-US" sz="1600"/>
          </a:p>
          <a:p>
            <a:r>
              <a:rPr lang="en-US" sz="1600"/>
              <a:t>Eigenfunction of  the total system</a:t>
            </a:r>
          </a:p>
          <a:p>
            <a:r>
              <a:rPr lang="en-US" sz="1600"/>
              <a:t> </a:t>
            </a:r>
          </a:p>
          <a:p>
            <a:r>
              <a:rPr lang="el-GR">
                <a:sym typeface="Mathematica1" pitchFamily="2" charset="2"/>
              </a:rPr>
              <a:t></a:t>
            </a:r>
            <a:r>
              <a:rPr lang="en-US" baseline="-25000"/>
              <a:t>total</a:t>
            </a:r>
            <a:r>
              <a:rPr lang="en-US"/>
              <a:t>  =  </a:t>
            </a:r>
            <a:r>
              <a:rPr lang="en-US">
                <a:sym typeface="Mathematica1" pitchFamily="2" charset="2"/>
              </a:rPr>
              <a:t></a:t>
            </a:r>
            <a:r>
              <a:rPr lang="en-US" baseline="-25000"/>
              <a:t>subsystem</a:t>
            </a:r>
            <a:r>
              <a:rPr lang="en-US"/>
              <a:t>  </a:t>
            </a:r>
            <a:r>
              <a:rPr lang="en-US">
                <a:sym typeface="Mathematica1" pitchFamily="2" charset="2"/>
              </a:rPr>
              <a:t></a:t>
            </a:r>
            <a:r>
              <a:rPr lang="en-US" baseline="-25000"/>
              <a:t>environment</a:t>
            </a:r>
            <a:endParaRPr lang="en-US"/>
          </a:p>
          <a:p>
            <a:endParaRPr lang="en-US"/>
          </a:p>
          <a:p>
            <a:r>
              <a:rPr lang="en-US"/>
              <a:t>E</a:t>
            </a:r>
            <a:r>
              <a:rPr lang="en-US" baseline="-25000"/>
              <a:t>total</a:t>
            </a:r>
            <a:r>
              <a:rPr lang="en-US"/>
              <a:t> = E</a:t>
            </a:r>
            <a:r>
              <a:rPr lang="en-US" baseline="-25000"/>
              <a:t>subsystem</a:t>
            </a:r>
            <a:r>
              <a:rPr lang="en-US"/>
              <a:t> + E</a:t>
            </a:r>
            <a:r>
              <a:rPr lang="en-US" baseline="-25000"/>
              <a:t>environment</a:t>
            </a:r>
            <a:endParaRPr lang="en-US"/>
          </a:p>
        </p:txBody>
      </p:sp>
      <p:sp>
        <p:nvSpPr>
          <p:cNvPr id="79" name="TextBox 78"/>
          <p:cNvSpPr txBox="1">
            <a:spLocks noChangeArrowheads="1"/>
          </p:cNvSpPr>
          <p:nvPr/>
        </p:nvSpPr>
        <p:spPr bwMode="auto">
          <a:xfrm>
            <a:off x="5116513" y="3213100"/>
            <a:ext cx="4027487" cy="1692275"/>
          </a:xfrm>
          <a:prstGeom prst="rect">
            <a:avLst/>
          </a:prstGeom>
          <a:noFill/>
          <a:ln w="9525">
            <a:noFill/>
            <a:miter lim="800000"/>
            <a:headEnd/>
            <a:tailEnd/>
          </a:ln>
        </p:spPr>
        <p:txBody>
          <a:bodyPr wrap="none">
            <a:spAutoFit/>
          </a:bodyPr>
          <a:lstStyle/>
          <a:p>
            <a:r>
              <a:rPr lang="en-US" sz="1600" i="1" u="sng"/>
              <a:t>Micro-canonical postulate:</a:t>
            </a:r>
          </a:p>
          <a:p>
            <a:endParaRPr lang="en-US" sz="1600" i="1" u="sng"/>
          </a:p>
          <a:p>
            <a:r>
              <a:rPr lang="en-US" sz="1600"/>
              <a:t>At a given energy  </a:t>
            </a:r>
            <a:r>
              <a:rPr lang="en-US" sz="2000"/>
              <a:t>E</a:t>
            </a:r>
            <a:r>
              <a:rPr lang="en-US" sz="2000" baseline="-25000"/>
              <a:t>total  </a:t>
            </a:r>
            <a:r>
              <a:rPr lang="en-US" sz="1600"/>
              <a:t>, all participating</a:t>
            </a:r>
          </a:p>
          <a:p>
            <a:r>
              <a:rPr lang="en-US" sz="1600"/>
              <a:t>eigenstates of the entire system fall</a:t>
            </a:r>
          </a:p>
          <a:p>
            <a:r>
              <a:rPr lang="en-US" sz="1600"/>
              <a:t>within a narrow energy window around</a:t>
            </a:r>
          </a:p>
          <a:p>
            <a:r>
              <a:rPr lang="en-US" sz="2000"/>
              <a:t>E</a:t>
            </a:r>
            <a:r>
              <a:rPr lang="en-US" sz="2000" baseline="-25000"/>
              <a:t>total</a:t>
            </a:r>
            <a:r>
              <a:rPr lang="en-US" sz="2000"/>
              <a:t> </a:t>
            </a:r>
            <a:r>
              <a:rPr lang="en-US" sz="1600"/>
              <a:t>.</a:t>
            </a:r>
            <a:endParaRPr lang="en-US" baseline="-25000"/>
          </a:p>
        </p:txBody>
      </p:sp>
      <p:sp>
        <p:nvSpPr>
          <p:cNvPr id="80" name="TextBox 79"/>
          <p:cNvSpPr txBox="1">
            <a:spLocks noChangeArrowheads="1"/>
          </p:cNvSpPr>
          <p:nvPr/>
        </p:nvSpPr>
        <p:spPr bwMode="auto">
          <a:xfrm>
            <a:off x="5149850" y="5076825"/>
            <a:ext cx="2359025" cy="522288"/>
          </a:xfrm>
          <a:prstGeom prst="rect">
            <a:avLst/>
          </a:prstGeom>
          <a:noFill/>
          <a:ln w="9525">
            <a:noFill/>
            <a:miter lim="800000"/>
            <a:headEnd/>
            <a:tailEnd/>
          </a:ln>
        </p:spPr>
        <p:txBody>
          <a:bodyPr wrap="none">
            <a:spAutoFit/>
          </a:bodyPr>
          <a:lstStyle/>
          <a:p>
            <a:r>
              <a:rPr lang="en-US" sz="2000"/>
              <a:t>P</a:t>
            </a:r>
            <a:r>
              <a:rPr lang="en-US" baseline="-25000"/>
              <a:t>subsystem</a:t>
            </a:r>
            <a:r>
              <a:rPr lang="en-US"/>
              <a:t> (E) = </a:t>
            </a:r>
            <a:r>
              <a:rPr lang="en-US" sz="2800">
                <a:sym typeface="Mathematica1" pitchFamily="2" charset="2"/>
              </a:rPr>
              <a:t></a:t>
            </a:r>
            <a:r>
              <a:rPr lang="en-US" baseline="-25000">
                <a:sym typeface="Mathematica1" pitchFamily="2" charset="2"/>
              </a:rPr>
              <a:t>e</a:t>
            </a:r>
            <a:r>
              <a:rPr lang="en-US">
                <a:sym typeface="Mathematica1" pitchFamily="2" charset="2"/>
              </a:rPr>
              <a:t>(-E)</a:t>
            </a:r>
            <a:endParaRPr lang="en-US" baseline="-25000"/>
          </a:p>
        </p:txBody>
      </p:sp>
      <p:sp>
        <p:nvSpPr>
          <p:cNvPr id="81" name="TextBox 80"/>
          <p:cNvSpPr txBox="1">
            <a:spLocks noChangeArrowheads="1"/>
          </p:cNvSpPr>
          <p:nvPr/>
        </p:nvSpPr>
        <p:spPr bwMode="auto">
          <a:xfrm>
            <a:off x="7453313" y="5087938"/>
            <a:ext cx="995362" cy="461962"/>
          </a:xfrm>
          <a:prstGeom prst="rect">
            <a:avLst/>
          </a:prstGeom>
          <a:noFill/>
          <a:ln w="9525">
            <a:noFill/>
            <a:miter lim="800000"/>
            <a:headEnd/>
            <a:tailEnd/>
          </a:ln>
        </p:spPr>
        <p:txBody>
          <a:bodyPr wrap="none">
            <a:spAutoFit/>
          </a:bodyPr>
          <a:lstStyle/>
          <a:p>
            <a:r>
              <a:rPr lang="en-US" sz="1600">
                <a:sym typeface="Mathematica1" pitchFamily="2" charset="2"/>
              </a:rPr>
              <a:t>~  </a:t>
            </a:r>
            <a:r>
              <a:rPr lang="en-US" sz="2400" i="1">
                <a:latin typeface="Times New Roman" pitchFamily="18" charset="0"/>
                <a:cs typeface="Times New Roman" pitchFamily="18" charset="0"/>
                <a:sym typeface="Mathematica1" pitchFamily="2" charset="2"/>
              </a:rPr>
              <a:t>e</a:t>
            </a:r>
            <a:r>
              <a:rPr lang="en-US" i="1">
                <a:latin typeface="Times New Roman" pitchFamily="18" charset="0"/>
                <a:cs typeface="Times New Roman" pitchFamily="18" charset="0"/>
                <a:sym typeface="Mathematica1" pitchFamily="2" charset="2"/>
              </a:rPr>
              <a:t> </a:t>
            </a:r>
            <a:r>
              <a:rPr lang="en-US" sz="2000" baseline="30000">
                <a:sym typeface="Mathematica1" pitchFamily="2" charset="2"/>
              </a:rPr>
              <a:t>- E</a:t>
            </a:r>
            <a:r>
              <a:rPr lang="en-US">
                <a:sym typeface="Mathematica1" pitchFamily="2" charset="2"/>
              </a:rPr>
              <a:t> </a:t>
            </a:r>
            <a:endParaRPr lang="en-US"/>
          </a:p>
        </p:txBody>
      </p:sp>
      <p:sp>
        <p:nvSpPr>
          <p:cNvPr id="82" name="TextBox 81"/>
          <p:cNvSpPr txBox="1">
            <a:spLocks noChangeArrowheads="1"/>
          </p:cNvSpPr>
          <p:nvPr/>
        </p:nvSpPr>
        <p:spPr bwMode="auto">
          <a:xfrm>
            <a:off x="7326313" y="5546725"/>
            <a:ext cx="1460500" cy="276225"/>
          </a:xfrm>
          <a:prstGeom prst="rect">
            <a:avLst/>
          </a:prstGeom>
          <a:noFill/>
          <a:ln w="9525">
            <a:noFill/>
            <a:miter lim="800000"/>
            <a:headEnd/>
            <a:tailEnd/>
          </a:ln>
        </p:spPr>
        <p:txBody>
          <a:bodyPr wrap="none">
            <a:spAutoFit/>
          </a:bodyPr>
          <a:lstStyle/>
          <a:p>
            <a:r>
              <a:rPr lang="en-US" sz="1200" b="1"/>
              <a:t>Boltzmann-Gibbs</a:t>
            </a:r>
          </a:p>
        </p:txBody>
      </p:sp>
      <p:sp>
        <p:nvSpPr>
          <p:cNvPr id="84" name="Down Arrow 83"/>
          <p:cNvSpPr/>
          <p:nvPr/>
        </p:nvSpPr>
        <p:spPr>
          <a:xfrm>
            <a:off x="1531938" y="788988"/>
            <a:ext cx="125412" cy="2047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Down Arrow 84"/>
          <p:cNvSpPr/>
          <p:nvPr/>
        </p:nvSpPr>
        <p:spPr>
          <a:xfrm>
            <a:off x="1066800" y="3695700"/>
            <a:ext cx="125413" cy="2063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TextBox 85"/>
          <p:cNvSpPr txBox="1">
            <a:spLocks noChangeArrowheads="1"/>
          </p:cNvSpPr>
          <p:nvPr/>
        </p:nvSpPr>
        <p:spPr bwMode="auto">
          <a:xfrm>
            <a:off x="1017588" y="6488113"/>
            <a:ext cx="774700" cy="369887"/>
          </a:xfrm>
          <a:prstGeom prst="rect">
            <a:avLst/>
          </a:prstGeom>
          <a:noFill/>
          <a:ln w="9525">
            <a:noFill/>
            <a:miter lim="800000"/>
            <a:headEnd/>
            <a:tailEnd/>
          </a:ln>
        </p:spPr>
        <p:txBody>
          <a:bodyPr wrap="none">
            <a:spAutoFit/>
          </a:bodyPr>
          <a:lstStyle/>
          <a:p>
            <a:r>
              <a:rPr lang="en-US" dirty="0">
                <a:solidFill>
                  <a:srgbClr val="FF0000"/>
                </a:solidFill>
              </a:rPr>
              <a:t>Why?</a:t>
            </a:r>
          </a:p>
        </p:txBody>
      </p:sp>
      <p:graphicFrame>
        <p:nvGraphicFramePr>
          <p:cNvPr id="83" name="Object 2"/>
          <p:cNvGraphicFramePr>
            <a:graphicFrameLocks noChangeAspect="1"/>
          </p:cNvGraphicFramePr>
          <p:nvPr/>
        </p:nvGraphicFramePr>
        <p:xfrm>
          <a:off x="5321300" y="5981700"/>
          <a:ext cx="1811338" cy="669925"/>
        </p:xfrm>
        <a:graphic>
          <a:graphicData uri="http://schemas.openxmlformats.org/presentationml/2006/ole">
            <p:oleObj spid="_x0000_s381954" name="Equation" r:id="rId3" imgW="1269720" imgH="469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blinds(horizontal)">
                                      <p:cBhvr>
                                        <p:cTn id="39" dur="500"/>
                                        <p:tgtEl>
                                          <p:spTgt spid="7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blinds(horizontal)">
                                      <p:cBhvr>
                                        <p:cTn id="48" dur="500"/>
                                        <p:tgtEl>
                                          <p:spTgt spid="84"/>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35" presetClass="path" presetSubtype="0" accel="50000" decel="50000" fill="hold" grpId="1" nodeType="clickEffect">
                                  <p:stCondLst>
                                    <p:cond delay="0"/>
                                  </p:stCondLst>
                                  <p:childTnLst>
                                    <p:animMotion origin="layout" path="M -8.33333E-7 3.7037E-7 L -0.05 0.00185 " pathEditMode="relative" rAng="0" ptsTypes="AA">
                                      <p:cBhvr>
                                        <p:cTn id="56" dur="2000" fill="hold"/>
                                        <p:tgtEl>
                                          <p:spTgt spid="84"/>
                                        </p:tgtEl>
                                        <p:attrNameLst>
                                          <p:attrName>ppt_x</p:attrName>
                                          <p:attrName>ppt_y</p:attrName>
                                        </p:attrNameLst>
                                      </p:cBhvr>
                                      <p:rCtr x="-25" y="1"/>
                                    </p:animMotion>
                                  </p:childTnLst>
                                </p:cTn>
                              </p:par>
                              <p:par>
                                <p:cTn id="57" presetID="56" presetClass="path" presetSubtype="0" accel="50000" decel="50000" fill="hold" grpId="1" nodeType="withEffect">
                                  <p:stCondLst>
                                    <p:cond delay="0"/>
                                  </p:stCondLst>
                                  <p:childTnLst>
                                    <p:animMotion origin="layout" path="M 3.61111E-6 -4.81481E-6 L 0.04618 -0.03333 " pathEditMode="relative" rAng="0" ptsTypes="AA">
                                      <p:cBhvr>
                                        <p:cTn id="58" dur="2000" fill="hold"/>
                                        <p:tgtEl>
                                          <p:spTgt spid="85"/>
                                        </p:tgtEl>
                                        <p:attrNameLst>
                                          <p:attrName>ppt_x</p:attrName>
                                          <p:attrName>ppt_y</p:attrName>
                                        </p:attrNameLst>
                                      </p:cBhvr>
                                      <p:rCtr x="23" y="-17"/>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blinds(horizontal)">
                                      <p:cBhvr>
                                        <p:cTn id="7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73" grpId="0" animBg="1"/>
      <p:bldP spid="77" grpId="0"/>
      <p:bldP spid="78" grpId="0"/>
      <p:bldP spid="79" grpId="0"/>
      <p:bldP spid="80" grpId="0"/>
      <p:bldP spid="81" grpId="0"/>
      <p:bldP spid="82" grpId="0"/>
      <p:bldP spid="84" grpId="0" animBg="1"/>
      <p:bldP spid="84" grpId="1" animBg="1"/>
      <p:bldP spid="85" grpId="0" animBg="1"/>
      <p:bldP spid="85" grpId="1" animBg="1"/>
      <p:bldP spid="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Box 1"/>
          <p:cNvSpPr txBox="1">
            <a:spLocks noChangeArrowheads="1"/>
          </p:cNvSpPr>
          <p:nvPr/>
        </p:nvSpPr>
        <p:spPr bwMode="auto">
          <a:xfrm>
            <a:off x="2841625" y="423863"/>
            <a:ext cx="3326552" cy="369332"/>
          </a:xfrm>
          <a:prstGeom prst="rect">
            <a:avLst/>
          </a:prstGeom>
          <a:noFill/>
          <a:ln w="9525">
            <a:noFill/>
            <a:miter lim="800000"/>
            <a:headEnd/>
            <a:tailEnd/>
          </a:ln>
        </p:spPr>
        <p:txBody>
          <a:bodyPr wrap="none">
            <a:spAutoFit/>
          </a:bodyPr>
          <a:lstStyle/>
          <a:p>
            <a:r>
              <a:rPr lang="en-US" b="1" dirty="0"/>
              <a:t>Grand canonical </a:t>
            </a:r>
            <a:r>
              <a:rPr lang="en-US" b="1" dirty="0" smtClean="0"/>
              <a:t>distribution</a:t>
            </a:r>
            <a:endParaRPr lang="en-US" b="1" dirty="0"/>
          </a:p>
        </p:txBody>
      </p:sp>
      <p:sp>
        <p:nvSpPr>
          <p:cNvPr id="7173" name="TextBox 2"/>
          <p:cNvSpPr txBox="1">
            <a:spLocks noChangeArrowheads="1"/>
          </p:cNvSpPr>
          <p:nvPr/>
        </p:nvSpPr>
        <p:spPr bwMode="auto">
          <a:xfrm>
            <a:off x="2943225" y="1052513"/>
            <a:ext cx="2781300" cy="461962"/>
          </a:xfrm>
          <a:prstGeom prst="rect">
            <a:avLst/>
          </a:prstGeom>
          <a:noFill/>
          <a:ln w="9525">
            <a:noFill/>
            <a:miter lim="800000"/>
            <a:headEnd/>
            <a:tailEnd/>
          </a:ln>
        </p:spPr>
        <p:txBody>
          <a:bodyPr wrap="none">
            <a:spAutoFit/>
          </a:bodyPr>
          <a:lstStyle/>
          <a:p>
            <a:r>
              <a:rPr lang="en-US" sz="2400" i="1">
                <a:latin typeface="Times New Roman" pitchFamily="18" charset="0"/>
                <a:cs typeface="Times New Roman" pitchFamily="18" charset="0"/>
                <a:sym typeface="Mathematica1" pitchFamily="2" charset="2"/>
              </a:rPr>
              <a:t>e</a:t>
            </a:r>
            <a:r>
              <a:rPr lang="en-US" i="1">
                <a:latin typeface="Times New Roman" pitchFamily="18" charset="0"/>
                <a:cs typeface="Times New Roman" pitchFamily="18" charset="0"/>
                <a:sym typeface="Mathematica1" pitchFamily="2" charset="2"/>
              </a:rPr>
              <a:t> </a:t>
            </a:r>
            <a:r>
              <a:rPr lang="en-US" sz="2000" baseline="30000">
                <a:sym typeface="Mathematica1" pitchFamily="2" charset="2"/>
              </a:rPr>
              <a:t>-  E</a:t>
            </a:r>
            <a:r>
              <a:rPr lang="en-US">
                <a:sym typeface="Mathematica1" pitchFamily="2" charset="2"/>
              </a:rPr>
              <a:t>         </a:t>
            </a:r>
            <a:r>
              <a:rPr lang="en-US" sz="2400" i="1">
                <a:latin typeface="Times New Roman" pitchFamily="18" charset="0"/>
                <a:cs typeface="Times New Roman" pitchFamily="18" charset="0"/>
                <a:sym typeface="Mathematica1" pitchFamily="2" charset="2"/>
              </a:rPr>
              <a:t>e</a:t>
            </a:r>
            <a:r>
              <a:rPr lang="en-US" i="1">
                <a:latin typeface="Times New Roman" pitchFamily="18" charset="0"/>
                <a:cs typeface="Times New Roman" pitchFamily="18" charset="0"/>
                <a:sym typeface="Mathematica1" pitchFamily="2" charset="2"/>
              </a:rPr>
              <a:t> </a:t>
            </a:r>
            <a:r>
              <a:rPr lang="en-US" sz="2000" baseline="30000">
                <a:sym typeface="Mathematica1" pitchFamily="2" charset="2"/>
              </a:rPr>
              <a:t>-  (E – N</a:t>
            </a:r>
            <a:r>
              <a:rPr lang="en-US" sz="1600" baseline="20000">
                <a:sym typeface="Mathematica1" pitchFamily="2" charset="2"/>
              </a:rPr>
              <a:t>p</a:t>
            </a:r>
            <a:r>
              <a:rPr lang="en-US" sz="2000" baseline="30000">
                <a:sym typeface="Mathematica1" pitchFamily="2" charset="2"/>
              </a:rPr>
              <a:t> </a:t>
            </a:r>
            <a:r>
              <a:rPr lang="en-US" sz="2400" baseline="30000">
                <a:sym typeface="Mathematica1" pitchFamily="2" charset="2"/>
              </a:rPr>
              <a:t></a:t>
            </a:r>
            <a:r>
              <a:rPr lang="en-US" sz="2000" baseline="30000">
                <a:sym typeface="Mathematica1" pitchFamily="2" charset="2"/>
              </a:rPr>
              <a:t>)</a:t>
            </a:r>
            <a:r>
              <a:rPr lang="en-US" sz="2000">
                <a:sym typeface="Mathematica1" pitchFamily="2" charset="2"/>
              </a:rPr>
              <a:t> </a:t>
            </a:r>
            <a:endParaRPr lang="en-US" sz="2000"/>
          </a:p>
        </p:txBody>
      </p:sp>
      <p:sp>
        <p:nvSpPr>
          <p:cNvPr id="4" name="TextBox 3"/>
          <p:cNvSpPr txBox="1">
            <a:spLocks noChangeArrowheads="1"/>
          </p:cNvSpPr>
          <p:nvPr/>
        </p:nvSpPr>
        <p:spPr bwMode="auto">
          <a:xfrm>
            <a:off x="1425575" y="2667000"/>
            <a:ext cx="1736725" cy="369888"/>
          </a:xfrm>
          <a:prstGeom prst="rect">
            <a:avLst/>
          </a:prstGeom>
          <a:noFill/>
          <a:ln w="9525">
            <a:noFill/>
            <a:miter lim="800000"/>
            <a:headEnd/>
            <a:tailEnd/>
          </a:ln>
        </p:spPr>
        <p:txBody>
          <a:bodyPr wrap="none">
            <a:spAutoFit/>
          </a:bodyPr>
          <a:lstStyle/>
          <a:p>
            <a:r>
              <a:rPr lang="en-US"/>
              <a:t>Fermi-statistics</a:t>
            </a:r>
          </a:p>
        </p:txBody>
      </p:sp>
      <p:sp>
        <p:nvSpPr>
          <p:cNvPr id="5" name="TextBox 4"/>
          <p:cNvSpPr txBox="1">
            <a:spLocks noChangeArrowheads="1"/>
          </p:cNvSpPr>
          <p:nvPr/>
        </p:nvSpPr>
        <p:spPr bwMode="auto">
          <a:xfrm>
            <a:off x="5834063" y="2667000"/>
            <a:ext cx="1673225" cy="369888"/>
          </a:xfrm>
          <a:prstGeom prst="rect">
            <a:avLst/>
          </a:prstGeom>
          <a:noFill/>
          <a:ln w="9525">
            <a:noFill/>
            <a:miter lim="800000"/>
            <a:headEnd/>
            <a:tailEnd/>
          </a:ln>
        </p:spPr>
        <p:txBody>
          <a:bodyPr wrap="none">
            <a:spAutoFit/>
          </a:bodyPr>
          <a:lstStyle/>
          <a:p>
            <a:r>
              <a:rPr lang="en-US"/>
              <a:t>Bose-statistics</a:t>
            </a:r>
          </a:p>
        </p:txBody>
      </p:sp>
      <p:sp>
        <p:nvSpPr>
          <p:cNvPr id="6" name="TextBox 5"/>
          <p:cNvSpPr txBox="1">
            <a:spLocks noChangeArrowheads="1"/>
          </p:cNvSpPr>
          <p:nvPr/>
        </p:nvSpPr>
        <p:spPr bwMode="auto">
          <a:xfrm>
            <a:off x="1795463" y="1905000"/>
            <a:ext cx="5532437" cy="369888"/>
          </a:xfrm>
          <a:prstGeom prst="rect">
            <a:avLst/>
          </a:prstGeom>
          <a:noFill/>
          <a:ln w="9525">
            <a:noFill/>
            <a:miter lim="800000"/>
            <a:headEnd/>
            <a:tailEnd/>
          </a:ln>
        </p:spPr>
        <p:txBody>
          <a:bodyPr wrap="none">
            <a:spAutoFit/>
          </a:bodyPr>
          <a:lstStyle/>
          <a:p>
            <a:r>
              <a:rPr lang="en-US" u="sng"/>
              <a:t>Statistics for the occupations of single particle states</a:t>
            </a:r>
          </a:p>
        </p:txBody>
      </p:sp>
      <p:grpSp>
        <p:nvGrpSpPr>
          <p:cNvPr id="2" name="Group 59"/>
          <p:cNvGrpSpPr>
            <a:grpSpLocks/>
          </p:cNvGrpSpPr>
          <p:nvPr/>
        </p:nvGrpSpPr>
        <p:grpSpPr bwMode="auto">
          <a:xfrm>
            <a:off x="1120775" y="4125913"/>
            <a:ext cx="1089025" cy="458787"/>
            <a:chOff x="1121228" y="4125684"/>
            <a:chExt cx="1088572" cy="458788"/>
          </a:xfrm>
        </p:grpSpPr>
        <p:cxnSp>
          <p:nvCxnSpPr>
            <p:cNvPr id="8" name="Straight Connector 7"/>
            <p:cNvCxnSpPr/>
            <p:nvPr/>
          </p:nvCxnSpPr>
          <p:spPr>
            <a:xfrm>
              <a:off x="1611562" y="4179659"/>
              <a:ext cx="598238"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11562" y="4582885"/>
              <a:ext cx="598238"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1290140" y="4359843"/>
              <a:ext cx="412751" cy="11107"/>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207" name="TextBox 19"/>
            <p:cNvSpPr txBox="1">
              <a:spLocks noChangeArrowheads="1"/>
            </p:cNvSpPr>
            <p:nvPr/>
          </p:nvSpPr>
          <p:spPr bwMode="auto">
            <a:xfrm>
              <a:off x="1121228" y="4223656"/>
              <a:ext cx="320922" cy="338554"/>
            </a:xfrm>
            <a:prstGeom prst="rect">
              <a:avLst/>
            </a:prstGeom>
            <a:noFill/>
            <a:ln w="9525">
              <a:noFill/>
              <a:miter lim="800000"/>
              <a:headEnd/>
              <a:tailEnd/>
            </a:ln>
          </p:spPr>
          <p:txBody>
            <a:bodyPr wrap="none">
              <a:spAutoFit/>
            </a:bodyPr>
            <a:lstStyle/>
            <a:p>
              <a:r>
                <a:rPr lang="en-US" sz="1600"/>
                <a:t>E</a:t>
              </a:r>
            </a:p>
          </p:txBody>
        </p:sp>
        <p:sp>
          <p:nvSpPr>
            <p:cNvPr id="21" name="Oval 20"/>
            <p:cNvSpPr/>
            <p:nvPr/>
          </p:nvSpPr>
          <p:spPr>
            <a:xfrm>
              <a:off x="1851174" y="4125684"/>
              <a:ext cx="107905" cy="1095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1" name="TextBox 30"/>
          <p:cNvSpPr txBox="1">
            <a:spLocks noChangeArrowheads="1"/>
          </p:cNvSpPr>
          <p:nvPr/>
        </p:nvSpPr>
        <p:spPr bwMode="auto">
          <a:xfrm>
            <a:off x="2355850" y="3894138"/>
            <a:ext cx="1220788" cy="461962"/>
          </a:xfrm>
          <a:prstGeom prst="rect">
            <a:avLst/>
          </a:prstGeom>
          <a:noFill/>
          <a:ln w="9525">
            <a:noFill/>
            <a:miter lim="800000"/>
            <a:headEnd/>
            <a:tailEnd/>
          </a:ln>
        </p:spPr>
        <p:txBody>
          <a:bodyPr wrap="none">
            <a:spAutoFit/>
          </a:bodyPr>
          <a:lstStyle/>
          <a:p>
            <a:r>
              <a:rPr lang="en-US" sz="2400" i="1">
                <a:latin typeface="Times New Roman" pitchFamily="18" charset="0"/>
                <a:cs typeface="Times New Roman" pitchFamily="18" charset="0"/>
                <a:sym typeface="Mathematica1" pitchFamily="2" charset="2"/>
              </a:rPr>
              <a:t>e</a:t>
            </a:r>
            <a:r>
              <a:rPr lang="en-US" i="1">
                <a:latin typeface="Times New Roman" pitchFamily="18" charset="0"/>
                <a:cs typeface="Times New Roman" pitchFamily="18" charset="0"/>
                <a:sym typeface="Mathematica1" pitchFamily="2" charset="2"/>
              </a:rPr>
              <a:t> </a:t>
            </a:r>
            <a:r>
              <a:rPr lang="en-US" sz="2000" baseline="30000">
                <a:sym typeface="Mathematica1" pitchFamily="2" charset="2"/>
              </a:rPr>
              <a:t>-  (E – </a:t>
            </a:r>
            <a:r>
              <a:rPr lang="en-US" sz="2400" baseline="30000">
                <a:sym typeface="Mathematica1" pitchFamily="2" charset="2"/>
              </a:rPr>
              <a:t></a:t>
            </a:r>
            <a:r>
              <a:rPr lang="en-US" sz="2000" baseline="30000">
                <a:sym typeface="Mathematica1" pitchFamily="2" charset="2"/>
              </a:rPr>
              <a:t>)</a:t>
            </a:r>
            <a:r>
              <a:rPr lang="en-US" sz="2000">
                <a:sym typeface="Mathematica1" pitchFamily="2" charset="2"/>
              </a:rPr>
              <a:t> </a:t>
            </a:r>
            <a:endParaRPr lang="en-US" sz="2000"/>
          </a:p>
        </p:txBody>
      </p:sp>
      <p:sp>
        <p:nvSpPr>
          <p:cNvPr id="32" name="TextBox 31"/>
          <p:cNvSpPr txBox="1">
            <a:spLocks noChangeArrowheads="1"/>
          </p:cNvSpPr>
          <p:nvPr/>
        </p:nvSpPr>
        <p:spPr bwMode="auto">
          <a:xfrm>
            <a:off x="2700338" y="4386263"/>
            <a:ext cx="298450" cy="339725"/>
          </a:xfrm>
          <a:prstGeom prst="rect">
            <a:avLst/>
          </a:prstGeom>
          <a:noFill/>
          <a:ln w="9525">
            <a:noFill/>
            <a:miter lim="800000"/>
            <a:headEnd/>
            <a:tailEnd/>
          </a:ln>
        </p:spPr>
        <p:txBody>
          <a:bodyPr wrap="none">
            <a:spAutoFit/>
          </a:bodyPr>
          <a:lstStyle/>
          <a:p>
            <a:r>
              <a:rPr lang="en-US" sz="1600"/>
              <a:t>1</a:t>
            </a:r>
          </a:p>
        </p:txBody>
      </p:sp>
      <p:graphicFrame>
        <p:nvGraphicFramePr>
          <p:cNvPr id="33" name="Object 2"/>
          <p:cNvGraphicFramePr>
            <a:graphicFrameLocks noChangeAspect="1"/>
          </p:cNvGraphicFramePr>
          <p:nvPr/>
        </p:nvGraphicFramePr>
        <p:xfrm>
          <a:off x="1549400" y="5756275"/>
          <a:ext cx="1463675" cy="566738"/>
        </p:xfrm>
        <a:graphic>
          <a:graphicData uri="http://schemas.openxmlformats.org/presentationml/2006/ole">
            <p:oleObj spid="_x0000_s382978" name="Equation" r:id="rId3" imgW="1015920" imgH="393480" progId="Equation.3">
              <p:embed/>
            </p:oleObj>
          </a:graphicData>
        </a:graphic>
      </p:graphicFrame>
      <p:grpSp>
        <p:nvGrpSpPr>
          <p:cNvPr id="3" name="Group 61"/>
          <p:cNvGrpSpPr>
            <a:grpSpLocks/>
          </p:cNvGrpSpPr>
          <p:nvPr/>
        </p:nvGrpSpPr>
        <p:grpSpPr bwMode="auto">
          <a:xfrm>
            <a:off x="6677025" y="3208338"/>
            <a:ext cx="1433513" cy="2246312"/>
            <a:chOff x="6677297" y="3208395"/>
            <a:chExt cx="1433070" cy="2246445"/>
          </a:xfrm>
        </p:grpSpPr>
        <p:sp>
          <p:nvSpPr>
            <p:cNvPr id="7199" name="TextBox 38"/>
            <p:cNvSpPr txBox="1">
              <a:spLocks noChangeArrowheads="1"/>
            </p:cNvSpPr>
            <p:nvPr/>
          </p:nvSpPr>
          <p:spPr bwMode="auto">
            <a:xfrm>
              <a:off x="6753497" y="4623537"/>
              <a:ext cx="1220206" cy="461665"/>
            </a:xfrm>
            <a:prstGeom prst="rect">
              <a:avLst/>
            </a:prstGeom>
            <a:noFill/>
            <a:ln w="9525">
              <a:noFill/>
              <a:miter lim="800000"/>
              <a:headEnd/>
              <a:tailEnd/>
            </a:ln>
          </p:spPr>
          <p:txBody>
            <a:bodyPr wrap="none">
              <a:spAutoFit/>
            </a:bodyPr>
            <a:lstStyle/>
            <a:p>
              <a:r>
                <a:rPr lang="en-US" sz="2400" i="1">
                  <a:latin typeface="Times New Roman" pitchFamily="18" charset="0"/>
                  <a:cs typeface="Times New Roman" pitchFamily="18" charset="0"/>
                  <a:sym typeface="Mathematica1" pitchFamily="2" charset="2"/>
                </a:rPr>
                <a:t>e</a:t>
              </a:r>
              <a:r>
                <a:rPr lang="en-US" i="1">
                  <a:latin typeface="Times New Roman" pitchFamily="18" charset="0"/>
                  <a:cs typeface="Times New Roman" pitchFamily="18" charset="0"/>
                  <a:sym typeface="Mathematica1" pitchFamily="2" charset="2"/>
                </a:rPr>
                <a:t> </a:t>
              </a:r>
              <a:r>
                <a:rPr lang="en-US" sz="2000" baseline="30000">
                  <a:sym typeface="Mathematica1" pitchFamily="2" charset="2"/>
                </a:rPr>
                <a:t>-  (E – </a:t>
              </a:r>
              <a:r>
                <a:rPr lang="en-US" sz="2400" baseline="30000">
                  <a:sym typeface="Mathematica1" pitchFamily="2" charset="2"/>
                </a:rPr>
                <a:t></a:t>
              </a:r>
              <a:r>
                <a:rPr lang="en-US" sz="2000" baseline="30000">
                  <a:sym typeface="Mathematica1" pitchFamily="2" charset="2"/>
                </a:rPr>
                <a:t>)</a:t>
              </a:r>
              <a:r>
                <a:rPr lang="en-US" sz="2000">
                  <a:sym typeface="Mathematica1" pitchFamily="2" charset="2"/>
                </a:rPr>
                <a:t> </a:t>
              </a:r>
              <a:endParaRPr lang="en-US" sz="2000"/>
            </a:p>
          </p:txBody>
        </p:sp>
        <p:sp>
          <p:nvSpPr>
            <p:cNvPr id="7200" name="TextBox 39"/>
            <p:cNvSpPr txBox="1">
              <a:spLocks noChangeArrowheads="1"/>
            </p:cNvSpPr>
            <p:nvPr/>
          </p:nvSpPr>
          <p:spPr bwMode="auto">
            <a:xfrm>
              <a:off x="7217228" y="5116286"/>
              <a:ext cx="298480" cy="338554"/>
            </a:xfrm>
            <a:prstGeom prst="rect">
              <a:avLst/>
            </a:prstGeom>
            <a:noFill/>
            <a:ln w="9525">
              <a:noFill/>
              <a:miter lim="800000"/>
              <a:headEnd/>
              <a:tailEnd/>
            </a:ln>
          </p:spPr>
          <p:txBody>
            <a:bodyPr wrap="none">
              <a:spAutoFit/>
            </a:bodyPr>
            <a:lstStyle/>
            <a:p>
              <a:r>
                <a:rPr lang="en-US" sz="1600"/>
                <a:t>1</a:t>
              </a:r>
            </a:p>
          </p:txBody>
        </p:sp>
        <p:sp>
          <p:nvSpPr>
            <p:cNvPr id="7201" name="TextBox 51"/>
            <p:cNvSpPr txBox="1">
              <a:spLocks noChangeArrowheads="1"/>
            </p:cNvSpPr>
            <p:nvPr/>
          </p:nvSpPr>
          <p:spPr bwMode="auto">
            <a:xfrm>
              <a:off x="6677297" y="4166337"/>
              <a:ext cx="1399742" cy="461665"/>
            </a:xfrm>
            <a:prstGeom prst="rect">
              <a:avLst/>
            </a:prstGeom>
            <a:noFill/>
            <a:ln w="9525">
              <a:noFill/>
              <a:miter lim="800000"/>
              <a:headEnd/>
              <a:tailEnd/>
            </a:ln>
          </p:spPr>
          <p:txBody>
            <a:bodyPr wrap="none">
              <a:spAutoFit/>
            </a:bodyPr>
            <a:lstStyle/>
            <a:p>
              <a:r>
                <a:rPr lang="en-US" sz="2400" i="1">
                  <a:latin typeface="Times New Roman" pitchFamily="18" charset="0"/>
                  <a:cs typeface="Times New Roman" pitchFamily="18" charset="0"/>
                  <a:sym typeface="Mathematica1" pitchFamily="2" charset="2"/>
                </a:rPr>
                <a:t>e</a:t>
              </a:r>
              <a:r>
                <a:rPr lang="en-US" i="1">
                  <a:latin typeface="Times New Roman" pitchFamily="18" charset="0"/>
                  <a:cs typeface="Times New Roman" pitchFamily="18" charset="0"/>
                  <a:sym typeface="Mathematica1" pitchFamily="2" charset="2"/>
                </a:rPr>
                <a:t> </a:t>
              </a:r>
              <a:r>
                <a:rPr lang="en-US" sz="2000" baseline="30000">
                  <a:sym typeface="Mathematica1" pitchFamily="2" charset="2"/>
                </a:rPr>
                <a:t>– 2  (E – </a:t>
              </a:r>
              <a:r>
                <a:rPr lang="en-US" sz="2400" baseline="30000">
                  <a:sym typeface="Mathematica1" pitchFamily="2" charset="2"/>
                </a:rPr>
                <a:t></a:t>
              </a:r>
              <a:r>
                <a:rPr lang="en-US" sz="2000" baseline="30000">
                  <a:sym typeface="Mathematica1" pitchFamily="2" charset="2"/>
                </a:rPr>
                <a:t>)</a:t>
              </a:r>
              <a:r>
                <a:rPr lang="en-US" sz="2000">
                  <a:sym typeface="Mathematica1" pitchFamily="2" charset="2"/>
                </a:rPr>
                <a:t> </a:t>
              </a:r>
              <a:endParaRPr lang="en-US" sz="2000"/>
            </a:p>
          </p:txBody>
        </p:sp>
        <p:sp>
          <p:nvSpPr>
            <p:cNvPr id="7202" name="TextBox 55"/>
            <p:cNvSpPr txBox="1">
              <a:spLocks noChangeArrowheads="1"/>
            </p:cNvSpPr>
            <p:nvPr/>
          </p:nvSpPr>
          <p:spPr bwMode="auto">
            <a:xfrm>
              <a:off x="6688183" y="3720023"/>
              <a:ext cx="1422184" cy="461665"/>
            </a:xfrm>
            <a:prstGeom prst="rect">
              <a:avLst/>
            </a:prstGeom>
            <a:noFill/>
            <a:ln w="9525">
              <a:noFill/>
              <a:miter lim="800000"/>
              <a:headEnd/>
              <a:tailEnd/>
            </a:ln>
          </p:spPr>
          <p:txBody>
            <a:bodyPr wrap="none">
              <a:spAutoFit/>
            </a:bodyPr>
            <a:lstStyle/>
            <a:p>
              <a:r>
                <a:rPr lang="en-US" sz="2400" i="1">
                  <a:latin typeface="Times New Roman" pitchFamily="18" charset="0"/>
                  <a:cs typeface="Times New Roman" pitchFamily="18" charset="0"/>
                  <a:sym typeface="Mathematica1" pitchFamily="2" charset="2"/>
                </a:rPr>
                <a:t>e</a:t>
              </a:r>
              <a:r>
                <a:rPr lang="en-US" i="1">
                  <a:latin typeface="Times New Roman" pitchFamily="18" charset="0"/>
                  <a:cs typeface="Times New Roman" pitchFamily="18" charset="0"/>
                  <a:sym typeface="Mathematica1" pitchFamily="2" charset="2"/>
                </a:rPr>
                <a:t> </a:t>
              </a:r>
              <a:r>
                <a:rPr lang="en-US" sz="2000" baseline="30000">
                  <a:sym typeface="Mathematica1" pitchFamily="2" charset="2"/>
                </a:rPr>
                <a:t>– 3</a:t>
              </a:r>
              <a:r>
                <a:rPr lang="en-US" sz="2000">
                  <a:sym typeface="Mathematica1" pitchFamily="2" charset="2"/>
                </a:rPr>
                <a:t> </a:t>
              </a:r>
              <a:r>
                <a:rPr lang="en-US" sz="2000" baseline="30000">
                  <a:sym typeface="Mathematica1" pitchFamily="2" charset="2"/>
                </a:rPr>
                <a:t> (E – </a:t>
              </a:r>
              <a:r>
                <a:rPr lang="en-US" sz="2400" baseline="30000">
                  <a:sym typeface="Mathematica1" pitchFamily="2" charset="2"/>
                </a:rPr>
                <a:t></a:t>
              </a:r>
              <a:r>
                <a:rPr lang="en-US" sz="2000" baseline="30000">
                  <a:sym typeface="Mathematica1" pitchFamily="2" charset="2"/>
                </a:rPr>
                <a:t>)</a:t>
              </a:r>
              <a:r>
                <a:rPr lang="en-US" sz="2000">
                  <a:sym typeface="Mathematica1" pitchFamily="2" charset="2"/>
                </a:rPr>
                <a:t> </a:t>
              </a:r>
              <a:endParaRPr lang="en-US" sz="2000"/>
            </a:p>
          </p:txBody>
        </p:sp>
        <p:sp>
          <p:nvSpPr>
            <p:cNvPr id="7203" name="TextBox 57"/>
            <p:cNvSpPr txBox="1">
              <a:spLocks noChangeArrowheads="1"/>
            </p:cNvSpPr>
            <p:nvPr/>
          </p:nvSpPr>
          <p:spPr bwMode="auto">
            <a:xfrm>
              <a:off x="6949440" y="3208395"/>
              <a:ext cx="458780" cy="461665"/>
            </a:xfrm>
            <a:prstGeom prst="rect">
              <a:avLst/>
            </a:prstGeom>
            <a:noFill/>
            <a:ln w="9525">
              <a:noFill/>
              <a:miter lim="800000"/>
              <a:headEnd/>
              <a:tailEnd/>
            </a:ln>
          </p:spPr>
          <p:txBody>
            <a:bodyPr wrap="none">
              <a:spAutoFit/>
            </a:bodyPr>
            <a:lstStyle/>
            <a:p>
              <a:r>
                <a:rPr lang="en-US" sz="2400" i="1">
                  <a:latin typeface="Times New Roman" pitchFamily="18" charset="0"/>
                  <a:cs typeface="Times New Roman" pitchFamily="18" charset="0"/>
                  <a:sym typeface="Mathematica1" pitchFamily="2" charset="2"/>
                </a:rPr>
                <a:t>…</a:t>
              </a:r>
              <a:endParaRPr lang="en-US" sz="2000"/>
            </a:p>
          </p:txBody>
        </p:sp>
      </p:grpSp>
      <p:grpSp>
        <p:nvGrpSpPr>
          <p:cNvPr id="7" name="Group 60"/>
          <p:cNvGrpSpPr>
            <a:grpSpLocks/>
          </p:cNvGrpSpPr>
          <p:nvPr/>
        </p:nvGrpSpPr>
        <p:grpSpPr bwMode="auto">
          <a:xfrm>
            <a:off x="5443538" y="3559175"/>
            <a:ext cx="1098550" cy="1754188"/>
            <a:chOff x="5442857" y="3559627"/>
            <a:chExt cx="1099458" cy="1754188"/>
          </a:xfrm>
        </p:grpSpPr>
        <p:cxnSp>
          <p:nvCxnSpPr>
            <p:cNvPr id="34" name="Straight Connector 33"/>
            <p:cNvCxnSpPr/>
            <p:nvPr/>
          </p:nvCxnSpPr>
          <p:spPr>
            <a:xfrm>
              <a:off x="5932211" y="4909002"/>
              <a:ext cx="5989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932211" y="5312227"/>
              <a:ext cx="5989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5612236" y="5089178"/>
              <a:ext cx="412750" cy="11122"/>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185" name="TextBox 36"/>
            <p:cNvSpPr txBox="1">
              <a:spLocks noChangeArrowheads="1"/>
            </p:cNvSpPr>
            <p:nvPr/>
          </p:nvSpPr>
          <p:spPr bwMode="auto">
            <a:xfrm>
              <a:off x="5442857" y="4952999"/>
              <a:ext cx="320922" cy="338554"/>
            </a:xfrm>
            <a:prstGeom prst="rect">
              <a:avLst/>
            </a:prstGeom>
            <a:noFill/>
            <a:ln w="9525">
              <a:noFill/>
              <a:miter lim="800000"/>
              <a:headEnd/>
              <a:tailEnd/>
            </a:ln>
          </p:spPr>
          <p:txBody>
            <a:bodyPr wrap="none">
              <a:spAutoFit/>
            </a:bodyPr>
            <a:lstStyle/>
            <a:p>
              <a:r>
                <a:rPr lang="en-US" sz="1600"/>
                <a:t>E</a:t>
              </a:r>
            </a:p>
          </p:txBody>
        </p:sp>
        <p:sp>
          <p:nvSpPr>
            <p:cNvPr id="38" name="Oval 37"/>
            <p:cNvSpPr/>
            <p:nvPr/>
          </p:nvSpPr>
          <p:spPr>
            <a:xfrm>
              <a:off x="6172121" y="4855027"/>
              <a:ext cx="109629" cy="10953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9" name="Straight Connector 48"/>
            <p:cNvCxnSpPr/>
            <p:nvPr/>
          </p:nvCxnSpPr>
          <p:spPr>
            <a:xfrm>
              <a:off x="5932211" y="4451802"/>
              <a:ext cx="5989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H="1" flipV="1">
              <a:off x="5612236" y="4631978"/>
              <a:ext cx="412750" cy="11122"/>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189" name="TextBox 50"/>
            <p:cNvSpPr txBox="1">
              <a:spLocks noChangeArrowheads="1"/>
            </p:cNvSpPr>
            <p:nvPr/>
          </p:nvSpPr>
          <p:spPr bwMode="auto">
            <a:xfrm>
              <a:off x="5442857" y="4495799"/>
              <a:ext cx="320922" cy="338554"/>
            </a:xfrm>
            <a:prstGeom prst="rect">
              <a:avLst/>
            </a:prstGeom>
            <a:noFill/>
            <a:ln w="9525">
              <a:noFill/>
              <a:miter lim="800000"/>
              <a:headEnd/>
              <a:tailEnd/>
            </a:ln>
          </p:spPr>
          <p:txBody>
            <a:bodyPr wrap="none">
              <a:spAutoFit/>
            </a:bodyPr>
            <a:lstStyle/>
            <a:p>
              <a:r>
                <a:rPr lang="en-US" sz="1600"/>
                <a:t>E</a:t>
              </a:r>
            </a:p>
          </p:txBody>
        </p:sp>
        <p:cxnSp>
          <p:nvCxnSpPr>
            <p:cNvPr id="53" name="Straight Connector 52"/>
            <p:cNvCxnSpPr/>
            <p:nvPr/>
          </p:nvCxnSpPr>
          <p:spPr>
            <a:xfrm>
              <a:off x="5943332" y="3983490"/>
              <a:ext cx="59898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5622564" y="4185098"/>
              <a:ext cx="414337" cy="11121"/>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192" name="TextBox 54"/>
            <p:cNvSpPr txBox="1">
              <a:spLocks noChangeArrowheads="1"/>
            </p:cNvSpPr>
            <p:nvPr/>
          </p:nvSpPr>
          <p:spPr bwMode="auto">
            <a:xfrm>
              <a:off x="5453743" y="4049485"/>
              <a:ext cx="320922" cy="338554"/>
            </a:xfrm>
            <a:prstGeom prst="rect">
              <a:avLst/>
            </a:prstGeom>
            <a:noFill/>
            <a:ln w="9525">
              <a:noFill/>
              <a:miter lim="800000"/>
              <a:headEnd/>
              <a:tailEnd/>
            </a:ln>
          </p:spPr>
          <p:txBody>
            <a:bodyPr wrap="none">
              <a:spAutoFit/>
            </a:bodyPr>
            <a:lstStyle/>
            <a:p>
              <a:r>
                <a:rPr lang="en-US" sz="1600"/>
                <a:t>E</a:t>
              </a:r>
            </a:p>
          </p:txBody>
        </p:sp>
        <p:cxnSp>
          <p:nvCxnSpPr>
            <p:cNvPr id="57" name="Straight Connector 56"/>
            <p:cNvCxnSpPr/>
            <p:nvPr/>
          </p:nvCxnSpPr>
          <p:spPr>
            <a:xfrm>
              <a:off x="5932211" y="3559627"/>
              <a:ext cx="598982" cy="15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084737" y="4386715"/>
              <a:ext cx="109628" cy="1095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6291283" y="4386715"/>
              <a:ext cx="109628" cy="1095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6019595" y="3929515"/>
              <a:ext cx="109629" cy="1095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6215020" y="3929515"/>
              <a:ext cx="109628" cy="1095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6389789" y="3929515"/>
              <a:ext cx="109628" cy="1095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aphicFrame>
        <p:nvGraphicFramePr>
          <p:cNvPr id="46083" name="Object 3"/>
          <p:cNvGraphicFramePr>
            <a:graphicFrameLocks noChangeAspect="1"/>
          </p:cNvGraphicFramePr>
          <p:nvPr/>
        </p:nvGraphicFramePr>
        <p:xfrm>
          <a:off x="6056313" y="5756275"/>
          <a:ext cx="1462087" cy="566738"/>
        </p:xfrm>
        <a:graphic>
          <a:graphicData uri="http://schemas.openxmlformats.org/presentationml/2006/ole">
            <p:oleObj spid="_x0000_s382979" name="Equation" r:id="rId4" imgW="101592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6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725" y="457201"/>
            <a:ext cx="8730275" cy="6278642"/>
          </a:xfrm>
          <a:prstGeom prst="rect">
            <a:avLst/>
          </a:prstGeom>
          <a:noFill/>
        </p:spPr>
        <p:txBody>
          <a:bodyPr wrap="none" rtlCol="0">
            <a:spAutoFit/>
          </a:bodyPr>
          <a:lstStyle/>
          <a:p>
            <a:r>
              <a:rPr lang="en-US" sz="2400" b="1" dirty="0" smtClean="0"/>
              <a:t>Dynamical issues in the foundations of statistical physics:</a:t>
            </a:r>
          </a:p>
          <a:p>
            <a:endParaRPr lang="en-US" dirty="0" smtClean="0"/>
          </a:p>
          <a:p>
            <a:r>
              <a:rPr lang="en-US" dirty="0" smtClean="0"/>
              <a:t>W</a:t>
            </a:r>
            <a:r>
              <a:rPr lang="en-US" dirty="0" smtClean="0"/>
              <a:t>hat does the 2</a:t>
            </a:r>
            <a:r>
              <a:rPr lang="en-US" baseline="30000" dirty="0" smtClean="0"/>
              <a:t>nd</a:t>
            </a:r>
            <a:r>
              <a:rPr lang="en-US" dirty="0" smtClean="0"/>
              <a:t> law of thermodynamics tell us?</a:t>
            </a:r>
          </a:p>
          <a:p>
            <a:endParaRPr lang="en-US" dirty="0" smtClean="0"/>
          </a:p>
          <a:p>
            <a:r>
              <a:rPr lang="en-US" dirty="0" smtClean="0"/>
              <a:t>               Different definitions of entropy:</a:t>
            </a:r>
          </a:p>
          <a:p>
            <a:endParaRPr lang="en-US" dirty="0" smtClean="0"/>
          </a:p>
          <a:p>
            <a:endParaRPr lang="en-US" dirty="0" smtClean="0"/>
          </a:p>
          <a:p>
            <a:endParaRPr lang="en-US" dirty="0" smtClean="0"/>
          </a:p>
          <a:p>
            <a:endParaRPr lang="en-US" dirty="0" smtClean="0"/>
          </a:p>
          <a:p>
            <a:r>
              <a:rPr lang="en-US" dirty="0" smtClean="0"/>
              <a:t>	The notion of time-dependent entropy?</a:t>
            </a:r>
          </a:p>
          <a:p>
            <a:endParaRPr lang="en-US" dirty="0" smtClean="0"/>
          </a:p>
          <a:p>
            <a:r>
              <a:rPr lang="en-US" dirty="0" smtClean="0"/>
              <a:t>	T</a:t>
            </a:r>
            <a:r>
              <a:rPr lang="en-US" dirty="0" smtClean="0"/>
              <a:t>imescale for equilibration? Fast vs. intermediate vs. slow variables</a:t>
            </a:r>
          </a:p>
          <a:p>
            <a:endParaRPr lang="en-US" dirty="0" smtClean="0"/>
          </a:p>
          <a:p>
            <a:r>
              <a:rPr lang="en-US" dirty="0" smtClean="0"/>
              <a:t>	Notion of </a:t>
            </a:r>
            <a:r>
              <a:rPr lang="en-US" dirty="0" err="1" smtClean="0"/>
              <a:t>macrostates</a:t>
            </a:r>
            <a:r>
              <a:rPr lang="en-US" dirty="0" smtClean="0"/>
              <a:t>.</a:t>
            </a:r>
            <a:r>
              <a:rPr lang="en-US" dirty="0" smtClean="0"/>
              <a:t> How can we be sure that we identified all </a:t>
            </a:r>
          </a:p>
          <a:p>
            <a:r>
              <a:rPr lang="en-US" dirty="0" smtClean="0"/>
              <a:t>	</a:t>
            </a:r>
            <a:r>
              <a:rPr lang="en-US" dirty="0" smtClean="0"/>
              <a:t>relevant slow macroscopic variables?</a:t>
            </a:r>
          </a:p>
          <a:p>
            <a:endParaRPr lang="en-US" dirty="0" smtClean="0"/>
          </a:p>
          <a:p>
            <a:r>
              <a:rPr lang="en-US" dirty="0" smtClean="0"/>
              <a:t>              Issue of long-lived </a:t>
            </a:r>
            <a:r>
              <a:rPr lang="en-US" dirty="0" err="1" smtClean="0"/>
              <a:t>nonequilibrium</a:t>
            </a:r>
            <a:r>
              <a:rPr lang="en-US" dirty="0" smtClean="0"/>
              <a:t> states. </a:t>
            </a:r>
          </a:p>
          <a:p>
            <a:r>
              <a:rPr lang="en-US" dirty="0" smtClean="0"/>
              <a:t> </a:t>
            </a:r>
            <a:r>
              <a:rPr lang="en-US" dirty="0" smtClean="0"/>
              <a:t>             </a:t>
            </a:r>
            <a:r>
              <a:rPr lang="en-US" dirty="0" err="1" smtClean="0"/>
              <a:t>Gedanken</a:t>
            </a:r>
            <a:r>
              <a:rPr lang="en-US" dirty="0" smtClean="0"/>
              <a:t> experiment: solar-powered self-reproducing robots.</a:t>
            </a:r>
            <a:endParaRPr lang="en-US" dirty="0" smtClean="0"/>
          </a:p>
          <a:p>
            <a:endParaRPr lang="en-US" dirty="0" smtClean="0"/>
          </a:p>
          <a:p>
            <a:r>
              <a:rPr lang="en-US" dirty="0" smtClean="0"/>
              <a:t>	Apparent lack of equilibration on the global scale.</a:t>
            </a:r>
          </a:p>
          <a:p>
            <a:endParaRPr lang="en-US" dirty="0" smtClean="0"/>
          </a:p>
          <a:p>
            <a:r>
              <a:rPr lang="en-US" dirty="0" smtClean="0"/>
              <a:t>              </a:t>
            </a:r>
            <a:endParaRPr lang="en-US" dirty="0"/>
          </a:p>
        </p:txBody>
      </p:sp>
      <p:pic>
        <p:nvPicPr>
          <p:cNvPr id="384002" name="Picture 2"/>
          <p:cNvPicPr>
            <a:picLocks noChangeAspect="1" noChangeArrowheads="1"/>
          </p:cNvPicPr>
          <p:nvPr/>
        </p:nvPicPr>
        <p:blipFill>
          <a:blip r:embed="rId2" cstate="print"/>
          <a:srcRect/>
          <a:stretch>
            <a:fillRect/>
          </a:stretch>
        </p:blipFill>
        <p:spPr bwMode="auto">
          <a:xfrm>
            <a:off x="1409240" y="2088587"/>
            <a:ext cx="1319213" cy="661988"/>
          </a:xfrm>
          <a:prstGeom prst="rect">
            <a:avLst/>
          </a:prstGeom>
          <a:noFill/>
          <a:ln w="9525">
            <a:noFill/>
            <a:miter lim="800000"/>
            <a:headEnd/>
            <a:tailEnd/>
          </a:ln>
        </p:spPr>
      </p:pic>
      <p:pic>
        <p:nvPicPr>
          <p:cNvPr id="384003" name="Picture 3"/>
          <p:cNvPicPr>
            <a:picLocks noChangeAspect="1" noChangeArrowheads="1"/>
          </p:cNvPicPr>
          <p:nvPr/>
        </p:nvPicPr>
        <p:blipFill>
          <a:blip r:embed="rId3" cstate="print"/>
          <a:srcRect/>
          <a:stretch>
            <a:fillRect/>
          </a:stretch>
        </p:blipFill>
        <p:spPr bwMode="auto">
          <a:xfrm>
            <a:off x="2989929" y="2146813"/>
            <a:ext cx="2009775" cy="485775"/>
          </a:xfrm>
          <a:prstGeom prst="rect">
            <a:avLst/>
          </a:prstGeom>
          <a:noFill/>
          <a:ln w="9525">
            <a:noFill/>
            <a:miter lim="800000"/>
            <a:headEnd/>
            <a:tailEnd/>
          </a:ln>
        </p:spPr>
      </p:pic>
      <p:pic>
        <p:nvPicPr>
          <p:cNvPr id="384004" name="Picture 4"/>
          <p:cNvPicPr>
            <a:picLocks noChangeAspect="1" noChangeArrowheads="1"/>
          </p:cNvPicPr>
          <p:nvPr/>
        </p:nvPicPr>
        <p:blipFill>
          <a:blip r:embed="rId4" cstate="print"/>
          <a:srcRect/>
          <a:stretch>
            <a:fillRect/>
          </a:stretch>
        </p:blipFill>
        <p:spPr bwMode="auto">
          <a:xfrm>
            <a:off x="5365955" y="2165863"/>
            <a:ext cx="2362200" cy="466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40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40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40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4" name="Picture 2" descr="Nazarbayev University "/>
          <p:cNvPicPr>
            <a:picLocks noChangeAspect="1" noChangeArrowheads="1"/>
          </p:cNvPicPr>
          <p:nvPr/>
        </p:nvPicPr>
        <p:blipFill>
          <a:blip r:embed="rId2" cstate="print"/>
          <a:srcRect/>
          <a:stretch>
            <a:fillRect/>
          </a:stretch>
        </p:blipFill>
        <p:spPr bwMode="auto">
          <a:xfrm>
            <a:off x="5332263" y="4198370"/>
            <a:ext cx="3214688" cy="2386013"/>
          </a:xfrm>
          <a:prstGeom prst="rect">
            <a:avLst/>
          </a:prstGeom>
          <a:noFill/>
        </p:spPr>
      </p:pic>
      <p:pic>
        <p:nvPicPr>
          <p:cNvPr id="371716" name="Picture 4" descr="Nazarbayev University.JPG"/>
          <p:cNvPicPr>
            <a:picLocks noChangeAspect="1" noChangeArrowheads="1"/>
          </p:cNvPicPr>
          <p:nvPr/>
        </p:nvPicPr>
        <p:blipFill>
          <a:blip r:embed="rId3" cstate="print"/>
          <a:srcRect/>
          <a:stretch>
            <a:fillRect/>
          </a:stretch>
        </p:blipFill>
        <p:spPr bwMode="auto">
          <a:xfrm>
            <a:off x="539030" y="4198370"/>
            <a:ext cx="3657600" cy="2438400"/>
          </a:xfrm>
          <a:prstGeom prst="rect">
            <a:avLst/>
          </a:prstGeom>
          <a:noFill/>
        </p:spPr>
      </p:pic>
      <p:sp>
        <p:nvSpPr>
          <p:cNvPr id="371718" name="AutoShape 6" descr="data:image/jpeg;base64,/9j/4AAQSkZJRgABAQAAAQABAAD/2wCEAAkGBxQTEhUUExMUFRUXGB8aGBgYGR8bGhsaHBceFx0aHCAcHighHRooHx0cJDEhJSkrLi4uGB8zODMsNygtLisBCgoKDg0OGxAQGywkHyY3LywsLCw0LDQsLCwsLCwsLCwsLCwvLCwsLCwsLCwsLCwsLCwsLCwsLCwsLCwsLCwsLP/AABEIAKgBLAMBIgACEQEDEQH/xAAbAAACAgMBAAAAAAAAAAAAAAAEBQMGAAIHAf/EAEoQAAEDAgMGAwQHBgQEBAcBAAECAxEAIQQSMQUTIkFRYQYycUKBkaEHFCNScrHBM1Ni0eHwFSSCkkNjc7I0RGXCRYOjs9Li8SX/xAAZAQADAQEBAAAAAAAAAAAAAAABAgMABAX/xAAuEQACAgEDAwIEBQUAAAAAAAAAAQIRIQMSMSJBURNxMjNhsQRDgZHwI0KhweH/2gAMAwEAAhEDEQA/AHe/rN+KCJFeTXdg4ch/1gVn1gUDPc1k9zWwbId9YFZ9Y7UDm7msCu5+FY2Q8YgV7vxS/N3PwrAvuaxsjDfis+sCgJ717m71jZD9+KzfigM3es3g6n4VjZD9+KzfjvQIX3rM3esHIfvxWb8UDm71sJ61sGyGb8Vm/FBz3NZJ61jZDN+KzfjrQknrWSetDBshe+Fe74UHmNZm71jZDN8OtZvhQeapnPKn0P8A3GhaDkm3w61o86IsrLznW1Dg0PtFRDSzOXhN+lvQ/kazaCk2zbDY1GUS5BFiLe4adKIRtFvTOJ71TMTi8sfaAcUeVOkJjzIubm9Rv49KS59pcL4YQmwk28o7a9KRTbRR6aTLLtnxAEDKyQpZ56hP8zSzB4xagoqU4SNLnUaxShePbJPGfIDO7HmIEjTWSe3emiX2xmUgkgJuIgz/ALNYjnTxm1Sr+WJLTTTd9n9gljbq21wuVI6G5Hof0q5YXBuOJCkIJSRIOgI7TXMsSorWEgakCSYAnrIsBV3wIxO6bRvoCEACHAlNgNCCJHf16Cn/ABHTwS/D21kZYhlSDxpKfUVFvBUmA2spKg1iFpdaVYnMFFPIGZNCYtCUrUlK0qANiCDb3VGMr5LSSXBNvRXm9FCxXkU9oTIa2sSPWiMWRIlOW2noSJ8qeYPK0Qbg0saHEPUfnRW0UgEAAixMEH2nFKnQdelK31IZXtYhD/etkujqaHCu/wCdbJUfvD40bFJw8Ov51m+HX863RhiRO8b/AN4/lXiMOo3CgfeP1pdyH2yPN4Ov5/zrA4Ov5/zr19opjMRfoU/zqFTiRpr7qKlfBnFrknDo6/n/ADrN6Oo+dD7z0+VS4ZBUoCQkHnH8gT8qNi5Jd76fP+dYXfT4Gjf8JTF32p53IHu+z9PjW69jIAUd83Ak2X/+lLvQ21gSHPT4GilrbH/Cf+A6dzS5GHUbgWB949e9HqdSCQMQodiO3rQbA7Ruh5ggSh9PqkdJoNTwJOWwkxMzE2m2tEtOq1GIQfUdqCbwy1Xsc0mxHM69vSgnXIVbNw8Oo+BrzffxD5/yrZGzlTBMdQBJFRYvAuN6pUREyAaZSiFwmldEgcH3h8/5VsHk9R8/5UuDg6mBzg1s3BKUi6lGAINzoO1NQlsYhxP3hXu8T1Fet7AfIJCLcuJNz0F6EGHNxzBj39KS15HSl4Cd6n7w+FebxP3qhcwy0zIiBcEad71o2hSgCBM9B/SiB2uwSFp+8KIfIyt8Q8p/71UvcbUnURGv9xU+IWChoJzSEkXEDzFXv1oMK9j0n+IUHtVsLaUlRSQYsZg3rZTR50PjRCZJi/O/yopiy44FD+y2yTITcyddYFes7PbTITadYB/Oi94B7RHYJ7Cti5r+0PoIox+FCTfUyDcJJJ4yYA05CI7chQr3/FMCQmLgT5udrmmC2/4XDbmYpauQl0+6NT5vSj/z7mi3/h/Y8wAO+QcpMGbcPlvrAjTkQatmKxLi4lkpCRFlG/qTJJqobMWN6hJymZvNoyTrrzqzoQY4lMgfiOneTrTa76hdJdNGyM2pRA7rt/2VE5jCnQJI5neD1vwCK9YcCjALZgGc0xP8qjV5dGdYsgnte/8AYqO5jqK7EicaqQCE36KkxE0Rvj3pe2olSbp05Jy+yec0aZ6/Omugq2TsPKzJsdR+dH7XdlScsnhuQOeY9Cf7+NKGicwvzHPvTLbziitJ4Rw6JzWIWoGcwBmQZtrOupVvKHXDFUI/sVmVHT5Vko6D3E14CknQf7qPry8C+ijYtI6fKvQyg8j8DUqdyNcx/v8AFRLOHQpSkhHlAMlSgLi3LW1b15BWggEMo6H4GvS0n7p9YoTEbRQmZbVbONTH2YknX4VLs90LClqSQkKCYmItIInWs9WXgZaMQhDSZHCrXoak+qqC0qQpQifMQeUcgKZ4zbylpypWRrqEq5R2IoBrEyEpUUKveEDMe3mP5Ur1HIKhGK5GAU795s++OYrXFOPZVShMZTefXvUKmmTIhYP4f6VFjWGsqiFuA5Ta4BvQJm7wCEZjYEZTbW0zY/OpFIVHlaPujl60FiHAoRvNTMT2gx0px9VSBZBHYLPT8NApqPwABlRF2Gz6K1tVfCsOpScz60qHDHDAJMcxoD8qtBwyNCHh/rJ5fhrnuJ2W8CpwtqyEk5tRBNpqkEnyySbXB0XZWykoJUpaVq5faoSIiLkKM/AVO9g0KGXNKSQSEvtkgzNiTcUsLLYg7hR0gg/OtQGrH6uu8aDtUyvqfQbYjws0Aci1gSImFCNe351s14aDKwsuZwFJ1TBnMO5qFrxEkDKUwEhIAm9uH8qKx3iVtQ4AqZSbgaBQJ56xNLcivSPGJCEfj+UGhNn7PaSlcoSTJJMTr6mkbviRcJDYSIJJK/lodKPY8QtQZmSBOkTz50rTDaJPE7YGFKRYEi8fxCqUhuLBZE9J/nVr2ltdDyd0mQZAHfmeccqVY7CpRlAUqSAdPlY1TTnSqiepDc7sX4LCgqmZ69/nVi2hxthJmALX0pYwiOdNGm85Anl/fOrSrlkorsirqbIMFzTqTUe0MUvdwp2UyOU/nTTaWDIM3Ea/pSjaEhEyRfWJobldUK4tJ5BA6knVcjkBpYc4rZZsbOH1t+lamZF3PQC2g7VhQb8Cteav6Vo8IE/iZ4pNzLfLmr07UvxNkOECOLr/ABad6YFAvIbTbmSfyFL8SobtdhGbvHm91N4/QEVn9H9gbBLh1oifa5AnydJqzYfEKHmDirj2NPS9VbAp+1ai/m55fY9ataWzESsGZu4Ii41z6xam1qsXT4NS/wAk/WAfwpA9/FYV5h8TlEHf69v/AMhXobyE5cgSB+9gnpIDnrpPpReF2M9iUZwylaQYBCisdxxL9KjgpTFzbvGnzwNCtQ6HUAm96MLk6QPf/SiGfCzqSVFsNoSmSrIT2gBOYnWmCPCj6khQUiCJuFpV70lEilk1yhoqXAjDqh0/WpnsSpcFRFrCwGpKjoOpJ99CqQoHyn4V5C/un4VrNk3Q+gXIB9RAo7DMJcnIGfcqTHWxNqS4/DkIJkxPQ9aP8LqjNaYAtwn+o99LJqrTKwT7mzzQAUZbWUqgpBNj0NtaaYVZzuRbgRp6GlLDWYYm8AvTe3IchTTBp+0WP4EfkaDYyWSsYkmFHhVd/wBq/k9fjTHDrhlZ1+0FiZB4etKsb7WVUHM9qD0voOXLrTTBthTSgSB9pY6ez3p58IC7mhxP8CfjU+y8QouoASkcQgg/pWqcGn94P791SYXDpCwSvhBBNuXvtSKSFaZblNOfdB/0/wBaG2qFhpyWvZN40+fvodWLw374e/L1/FWm0H2i2sJeQTBgDLJv+KnIorhxX/LH+4Vaw4m32ixp7SunpVZTgo1I+FWA4tYMb5q1oJVItzpYyTHnF9wjfD9+oepV09KpmBxCl4TGhRBylsJsLArNrCTpVqOJdPtYc/6ldKqOzE/5XH/ja/8AuGqrh/p9xY8/zwWxKVwIfSLCfhW6d5b7dHKdOlaM4RnKn7I+Ue2jp+KtvqrH7o/72+n46nRrK489c8F5N8w6614HdeA9riplsJk3TrpzrxnDHqB6il3ldj8GqHuWVfpIr3aQLjqGmBlMDMrW5HLXlTDZQCFZyUkAgEcyDzHob1Pt3YGd7OglIykEk5R5eEydTcVt7GUcAX22Df3bq8yFGSocjHmtTfaYClJUDm4YB7TSvA+GlKdSpxWYZIJC83EcxVaeht29Ks7swUtoSoJTAzZrwsAi3Yetq0Z002FwtNCRkXpjg1XOg7/6gK8OHcudw1PK7nRX6hPxPaplJUEgKbSm58pP71AGvUflTz1U0LDTaYMvFtqSQt4QYNkjklRva9gfnSHbGGZQ3KHjmzRYcov+Ypl/hSI8qtI5/u1p69CaF2pgUpKYzCXI+JA69qSEs0PqRVNihrD54ALh7AHoOgNSMbIcVMMLN9SFG3WwroqWMiVpSHFmZAR9kdRoSpA9eK8ULtvFBCW0QorUkSlSwTzBmXQCbaydNTTRm6pEpaattlbV4PxQ9hpI0BkH9K9wPgBay4HsQhEieC9s3PywKum2cQtLQKQFHeRcjS/Vwfn7qF2BiXVbzeQBlEQR1vo8r8xW3SqwqEUzmXiDYowmLabDmeQpWZQy+yU/eP3atfglttbsqO8yxl/hMm5GbT1EUj8ayNoIzR7UaHh4o9o/p6U78JMrD6YUgAEZoUm4vfhc19x/WqSdxySiqnSLhtVJ4crbRlOpGhn8KrV7stKg0rMUpJXMpsNE8oH5UD4kwilqbyuhMIvKwJub/tB8b1LsdG7aU2tftTmziDMWB3h0j51HCidGbI9nFwbzeO71GThCgSJzDUBsTcjQHStMS4hQSFy4UmQFIUUgjQ3ZJpTslkb55nMh1H1fMApQWmcwibrETB8vuNGHY+FQlpa/qTapAJcSkBRJPCmQgEnlblTiFAxzqt4uJ8xAgHqetDrxLgMHMCOxpxtcupedCSAnOcoy6JnlA05VCjFOCxCFdyD+hFDeK4lhwexUuApdCkoA1zAyRFsuvWmbGxcKm7WkQckqFu970G7s1xCMynr8+ADTn6UrwONbbbkugjMZKVKSkHpANzXN6lYa/Y71oJq4v9xwNitFpamg4lazmhyNZjlNDtbKcQtaozylIhHEQQDM2EfE0M/iGEgHfAZv41A/nVNxQebdG8dcMk5SVZrdZUbDSn05xm2uPcjq6b01dp+xYMZ4eOVSl50ftFQpJB4k3kxlHxqTZeyXVsqLSZBXMlSb29kpVBHearWz9nuYlwJGVZAKuQVrEGL8tO9dc8G7JDOHyFABzEmxE2F737e6rTwiUMlWa8PYoqiEX5kmPSZmfdHrU6PC2JQc32Zj+P8ApVw2ljUMkZoE62PUDkDyn4UFhtrtEJQCmLWBVbyzyv5j8B1qdjOK7lYfwb6fNh0X7jr2NB4tlQBnDAGPMItf+zXTQykgWGlUXbbclZ32U5boJF7DvzpoysnKCWRUhtBBGZMg6yU6cgD+dT4rCwo/5dCh1BHSgPD+0nFLSFKCgmYzDQKMnWj/ABPiVNpCUZRzkiTrOpvHb0qD1oqdFXHdEEXhU2P1VQ9D2qBxDTeHeSgplwJKwVXzJOYR7zpRmAILSSd+JSCpQEjS5FqW4lJ3RMjTnr29r9K6LolGPJdMO65kTxJ8o9tPT0rYOu/eT/vT09KrO/YATKneWs9D2rC4zY5nf9M8xzgU1kqJ1ZQTKTc8r8+UA1uwAZhKlwQPaGoB+7fWlycWsWShagDAzFf6f3etXsS9lUQFJJSYF5ByqIF+cxSUjqtjVh/LIAWkFU+ZQj2bWHr/AHNN2MRvGSdDMXM6if79KroxDhSoHMbEXmPa7078LofzLQ8zuxAjpI9/Qi9ZmDEqKG1myZGnclWvagXHsgWvmEE//U70Z4rS4httLCMyisk2zHKEke4yoXqu5sWqUqZXBEGEATeYm3O+tI8jLghf228btAi/tgX9AOXrrypvgsQtaG1OZc5Cpiws82BS3EYEpCYZeUTrAJi/OBaifrDiQAhlWVIPmQZ8wJOmkifcKZ8ULHkBe2qpKy3aBaxV+6Wvr26VOp3MtAJVG/gASeEKTzvzNC7Ax+9WQ42yrNqctyOhg9LelG7fxW4V9khtJFwTNjrmHFE2qfqxU0gtXFl6xuJUPIDJ/wCWVHToco6c6V+IsYUqaypUXSmRZYFwZukFI9JmkbDaXEIW5iSpSkgmcpMkSR+wP5mne0m1QwGWytQbTlXEAJg6q3RAtytroKskkTbsY7VdcS0Mkzn6qFr9hQ+xXXlBze/dEcRVzv6UI7tValFHClIUf+G6s6kapbCR8/WocRtV1M7tKFSIIUh8QAbERh1SfW1rVksUZvNlO8apV/iKMxKrKIhVwnjgXNvS1WPwcyVvSFLSBfzeYRaRnPPlFK9sYJLp37gO9TmOjiUAXMcbCJAnWZ9aa+CMNlfWoBIAQZCTPLnr+Yp5PpJRXWP8dh1rdQrMQlAiApQnW5AIHxmjlYUlrhIzFMgnrryNUFvxQ8VEnF4IJ+6pl5BHvM/KrcjaKxKs6AkYNLl5yBUniJjNlgesVGSOhNdgXZ2wnEYhbinCUrQEeYqMDlCu/MEVBtfFNtrLSsQU5Y4QACJvrvUnnQSPErylpy4rAkFQ4UJdUTfQEgAHuadbUWEvquCVRYuIHIWAJmnTd5FaVFLxGEzFbjad5xSHFLPS4UMxkHsTrQTCHFSVIUm+m9yjQaAr0pnj8aWcWtLk7tYBUCQYJFjKYBFLnHQTKfKbjrHfvWS8geVgtnjDBuOsFDYk7zTSwJqko8PvBtaScoJBI5W63FdAxG7dZzrdU2jiUAmEqiTB5q06Rr6VHhWcOWs6Qh5Igk5hmJV94JNldZHWkQZJWc82nsNaUoWJVIJWNMsGw15ilYYWu4CiJgSc0Rb5d66T4r2YFtoSJQRwpzFRtI8iSr5J66VUVPoaCkkCRInQzOuXU++mjkSUVeSfwytWGcBmTPk5GQUyVa9OVX1/E4kqsnFIixGHSy43P4nQFZu0RpXNdjne4lu4SkG5PxvHpXv0k4iMWMijBbBMEi+ZXWKNW6CmkrOnYbBvuJJXiMa0JuFIYQoAc+BJt76B2S8nEhZw+PxhyGFBQbNjMGFIiDB725UF9GapwBJIJzL1knW1L/ooIjEzGrWo7OdKVrka+B+VYsWzbTMcw1hYPp2pFtXbDbILRSpaiFcRXmPPU+l45acq57jlr3zvE5Gdeiv4j8quOMJDS1ZXCDnSSlPCOI3Ur3gU3Aj6sAeykHKpWYDhPM/ypz40VGU/r2J/SlOz1ndrAURb73cU48beUevX+EivMk/6iOlfCb+ElZ2cgdSXAOFECUgHnxSRPbnzoFjDuB5SXUpCBpwAKJBiZiY996G8NsiG3AJVvAmfujWe6un5Gn+3eF5KgpSgtJjMIIAUR+c8q9FMhTJ8Th4QlVr3HutQGIdcSjOC0bTlA4vu3tGvepXX+GiNjYZCmCsi+9jXlI/SaVy2pth27nRXHHd24sZZMkE51Qb6gcqr21EkvthJUMxGqiQJVGpq4Y2N4oKSsgGJBHTXX9KWYllLihmQlICcqoEzBninU/yp06ZsPCB2i6VEZ0kJkApPmuTMgXEnU1aPBGF/zB8t2yQUk6Zu5P6VXw6FIdU2FQkRIgcUQkdI/uasP0bNufXHC6FXZKpVz40j8v0oWYK8erbQrDJcJObNGseyNQfTWaXf4O2sBYWptUXiTb0zRMVZvHeBC1MLITCQu50nhgR8fhVdKkrIhSieiSoe/WKm2ykVfJJjcOhLUrdKktgkAAAm0QSdde3ypA/i0JbKkQTprcE87k393StvEmLV+xT0JI72hPz+dV5zBOpGZaFDrmTHvE+7401PyI5ZpIf+EP2g/p1o3xcPtVX9lJ5dVUL4THGPQdKshGDexC2XCVPluyQSISL5rCJv3ripy1cFeIhfgtxG4RISJGupJFiTAplt5ACCpDqkBIJMFKbequEa86T4BbWDbRvzukDKCtwCCpVykGbXkacqLe2k1icww2V9IEKKI4SRYSDY867ld2SfFFaZxpSkAut2IBJxCZPfhWkSb1OMYpZSEukjSzzSo6jixIJoraDGES2yw6C0+pUNggSrivGUQRfnUg8J4cESpwWzRmSOfpVXqLwT2PyKtoYieHNJiZtOhi2daT7iKN8BiXnFEmQg2KQNZ0teI68+dFbQ8NYdSFrbU8jhVASoKiAdM0k3Gk1B4Ew+VxZO/UQ2RnXCREWBSm0zMa6a0rmmsGWm1JWc7d8X41KHAnFOQnKBoYBMcwa6hi8UtLDrqVQtOzAoK5hQClTpGt64jjFWe9Rp6mu0bTH+UxFv/hQv/oXajNcBg+Si7I8WY1x7DtqxC1IXAWk5QFDOQeXQV0rxBtxCHHGy6pBFoSHBqkEGUsr4rnroK4z4c/8AFYP8SdfxmuveIWTv3FFSwi0kF6AABPkxSR8EfHmWleQJusFf29gHDkXkeeStGsLWSbkTwJMaXKR76Wo2TikW+rvHnISY0q+Ix7oaG7YDhyDLmcHFFpMjN/fejEYt4gThIPMbxGtScmU2kjGHaRJQyElSJJDagT2NpJ/h1qNvBMNmG2AicvlaUAc1r5RHr051yHZGNcOzsWsqXIIgy7bia75PjfWOdWb6Nc68I6VZlEq1O+J86THAY/2368NLwPRf3Wm1RmbUYUUDgXpY6/dkDi0tUX1JhWSWTqoAlCwRl6k+UdJseVcg8EuLXjcQDJASs2z8nkX4Dp68PW1H/RAkl9U5jGU+2Y4XBJymP98j3xW4NR0xrZOG0GHAlRTZpQ0nU8k9zwmuXfSa0gYpAQkJSGkgAoKY416A6CifpXzJeSQFDznRY5oE8Rgj8MD50u8coO+RwqA3YsUke2v75Jj5dIFGDyJqJKJevoxSRs4ji8y9CAPhSv6H/LiddWtLcnKZ/RoP8gbDzr1TJ+IsP0pf9EzcDEz1a1E8nPhTvuKv7Tnm0lDfOaedXT7x7V1Jwk7OUm8KWpIIIA/ak3k306VyvHzvXCJgqVoB949a6Jj8Zu8G1AEl9d5E2Uq0HXl8PSl1vhDpZbFuz0kNqjtzSfaHWmvjMwEDqodKW4ZfAqZ8yeQ5uCmfjdNm/wAY5V5v5iL9hB4bWJaSY/ag/NI/Q8udWXbb68yAi8RacsJgTEc7yB+VVjw2uHD1ERoTIUoQAPa909xc002ps5crUcRkkSG1oIyzYXJgeteiuxJ8BzjruUSlA6w4omZ9By+dBbPcUhxclRKrZT5QUgnWZk25VXVtqJ/bDhUZgqtYXFtLGn3hxgZnN8SRxZZUQACPS5NCdyi0gQaUk2EYtaSpSi6bmwTPpGsUqw+OQ5KNJSrv6Gtf8KWm7a5TJhIkkDUCTz1HvojD7KbQsZWSARckmZ96tJ6Gs8cBdtgX1cYfg3qF5rqI8ojSrv4IWmHX5JXky6yMuexjlNUl/Zi1mUMDUglRUQR67wf/ANmn/hxxbLTwcDYnIAEE2HFrKjHL51lkVRaZavEmMJabUE5lZinUDkDzI6cqQpdATxZRawUZ4r86NxT+ZqEqzHPmTFpGUgxPwpDtB1SxBQuARoRqesKoS5K9hA8sJWpW9zrCiISDfMZie0AURtxTgQM7mcEC2bNA1gzpzt2NGDZbQBIaXmzBUzBnpZRGX3TSzbiAG0/ZqSsm8mRAnT4i9Bu3wSUaY28KJ49OQ5etbbLWFbaMC24V/wC0V74VHGbdOUcqH8OH/wD2F/8ARX6eYVHQ+a/YpP4V7jX6VU/5Aj/mJ5+tB/Q4PsMRr+1ToY9k9aO+lOTgTEftE6a8+tBfRAPssTP71MZvwdq7V8sk/mIm8aAHaOzgbDMqZM+0nnpV6GUiErPmKLLgyPNp7Vc3+lJ0pxODUglJAcgpJEXFwdQdLii/o32s65n3mIdc4rbx6f8AhLNs6SToDAiIm4EVOfCHjyzoCMsDjkQVCXJtOtzcd+VesAAkBwqhucpWFWIgHqRax9a5fs3xJiDjSk4pW7+0P7VspgNqUDmKMsc5jL2i1M/AW38Q/i3G3XitAbc4SUm4IA0A61NcjnLsT5XieZTppqdY/Suz7TTOFxA/9LSPildcXxaLPeo001Vp2rtm0LYfEa22Y36eVyumfY54dzl+wMKPrGFJuQpAEHqv+tdr2xsVt1RJJSozxA3iIPPTT4VxDYKycXhRMgrTP+8VfvpG29iGFZm15ftFI/ZtqtlkiVSfdHv5UmpdofSWCx7Q8OodCJW5wJ4ACIE/Oe8xao8Psh5KYGKxCR04jHvmtfCWOW5hEOrGZQaSQUoQknUwmDHIWISB3pOr6RWdMmISU8J+zbMkWJ835VO2U2piTYvhl5WDfYCIU5BSClQ0Uj2iQBobQZ5EU38LbKXhGFsvJAWogCG1OA8SVapWARANrQRMnSrptdxQafABCg0spg3sk3EX6VicakKQhSkZlJFi5CjwmeGO2s9el1V9xm0zlfhXYTqMU8pTcBSVEZkEid6lXUQqBZV41g0f9G2xnWn8ziBHCQSg24XBYlQyG4vBsYi8i+u7aZyZ96zlByzvoE5ZgkDWbel+1FF9PEQUnn+0PZXS2vLt7tkNrwUPx1gXFLXuk2IUVZWpvKdSqZVAmQRoLWqk+I9qNOrSUIypCObeUyVKUTGZXW5m5k2rtO0sUAzmBT5Ve2QPIYvEnQajnXGdgbDaxTe+cffQqSIbwjzwt/G2IntqKrpRy2R1W2kkdF+jAzs4kTGdznA+FCfRQuRiLEXa04eTnxo3wktjC4fcBWIcuo5jgn0nivzSfjNZ4ZwrGBDgSvEObwp/8q6QMoVzAUPa+VF9wLschxbv2i9PMoXH8Xar94gXOFYTcy66T7l21/SgXPBjKlKV9bxAzEmPqD9pJMTW3id+FMt5MsKJAXlJJWqSbKP6dNRQ1srAdFVJthWFs0TGq0RKRHnFNfGyeBP4unY0q2XgXN2UrQUfapIkcgoK66U/8VYJbzf2SC5B9kT7J6V5+171j+YLNqqRT9h4ktvKhCySFiUJTI4gZMg2HO3Otl53DmWZMyRqgKA1J9sz7hNulFp8N4hD4UphZTJMhMgdLieY+dbbUwmJMHcrSi5UoiAPWu+DwRkgPZOyUZyrNnHymat+CwEi3rSTY+CtCdOVXHZ+GWkWKZIjn/KuxOMYY5ONxk5/QrO18EIPL0tSnC7JdXlVvrFRKgFEKVxTe2tWzamzlkHy68p/lSPBpcTmQhKVmZgpmBpz0oa22UbXIdBSjLq4JWdnhVipZgwYcIg9ND8J5VM3hEGwKzGpDpPvVxfpU7DCwg5xkJNwB1i9pvUKml+VsKWDyIv0i8GO1cDu6R3Kqs8ewaAASXE//NN501n5UBitjvZlbtRIiE5nDKTbitrz160c/iXErCXUoSYmF5R77mii4CkxCoBISkiTI0EG0xrRaaMtrEJ2c8RlLisxAj8MGZk630pJttJCwiVQIhKjMZiJj1iadYVTjahnS4AZBVAOXU2Gb0+FV7FvocdlBWQVC6xBsT0JtYd6DlkCSLV4VTxH179BUHhFudrOk+yyqI1u4kUX4ebCApZP2ebz3CdAOYoLwSoK2piFJIILJi9v2iedT0E/Ul7Bn8KHf0poH+HqVJEOJ1t1oT6H2Yw+JVJMujS9sv8AWjfpVSU7NJgGXE851ntQ30OcWEfsP2vIx7Irr/LIv5iIPpISPrGEOQKJDiRnJBHl0ykdedafR6sILoByyrQrUNG12FjN41I63OpvjRQGO2bOmdZN5Hsamrc3ikLSVIRmt7O7MWk+1FjbXXS16lNcMtF8o5pg9nPt476w4laG1FcLK1BMqQrLxFEySbHLPblW/wBHOZO0XkqB/YunWRcpIqxeNMQsMutZjDaGCCBCsxU4CbfhFuVJPo4QPrCzEncLuQAfZ1po6drcCU6dHOMUuUvdz8YPOu27TvhsSnn/AIc3b1S4K4g8uEOG0zp1007V27aJhnFH/wBOa/Jyqz7EYdzl/h0H65hSQSAtIgQIlQq1fSoySqwJO+OmToe2f/2++q9sNQOIYj98jT/qI1712bE4ZlxxYW2FFN7oV74MQdOVT1exTR7ld8Itj6gRAP2CQZDRkZVWVJv6OQPdXIXyAtQt5jyT17W+Fd9YYbCCEJSEm0btURpBFrXHYX9yxewsDN2G5/6S/Q/Of7vUiyY2xuxW4K1uPcKSZK9ABPQ0r3GHEneOWg6nmY/d1Fjnn1LWE41BZKgOItzkLZCpG71zwPSaDaYdtmfYM5M129MpK44PvZY7VSiWB0HkCftl2jknmY/dVhfT+/c1A9nmY/dUlQHt8ykrbLSmyXlJSgw4AogDh8shPLnTEYVW6alxoO5kl2UoCcoJkplAuLRWoNm+IZQ6ChTzhSZSocOiuE6IFDbJ8GYcJIZfxTSZuG3lJE9YEXpUrFYpt0NqQlQO6O8bS3lkr4+VwBB7ZaN8AbWxRU8MYlDaLFvhSmTJnym9oo5oDpk22Ni4RhJOJ2hiUJIjKvEkZraRz+FabE2FgX0H6njHgCZUll8pgxzSIIPqKD8QbCYJW41h8O86pcy4jeKg5ifMpMDSINDbH8PtmVPYZhlaVDIttvdHnMFK1SZy2Pzo7scgcc8FqxGwEtpGbGYxI0nfHpPTtSnDeDsGtSsinFKWm4JTBCT2T16UX45xGJUlsYMoVxEuSlKoFojNz83Oluw0484lSFFKGdzwqCEzvDlPIG0leopbfkNLwWBOwWeEBuIAE5Te+pp7g8OlCRlTFgDAiYtSxTDt4dNyqIAsFJAR7PIyeevPSs+ruz+1VEzoNMmWPL97i/paksag3F4zKSN06uALpykXIEXUDImfShsRjgtKkrw+IUkgyCEwYVljz6nUdh7qTqaUHVBeKKVFLSQIBJKSFKImJKpKbDnUqDdQGLJgOSMglJLmYExpkHBf31jBraGUWThXQAVaJEcI1HFz5fpRSMUkWDD1piw5Jzfe56evxpc84mCd+QDng5bCdIM3y1stwBV3iLm2WDBRlA168VazUHHFoJuw9qm5ToSJnzWiIPevMGtps5kYdaCqJIRBv1vy59JoNBuPtVny2g3hMHnzN68AsPtVWyyYMcJvztP9zWs1Db/EQf8Ahu6fcPWPjz9KJdykEKAIOoqp419TYbh0qKloRBBAMuyTc34eGmiUvxdwTHLrnnmj7lv7msYi2ls1oqGoMyYBII5CyhEUn8R4AIZSpoSrODxTZIGUwM1zT4pevDh9qPeeD2OQn+tIPFm+yiVZhnURGuWEBM8IOpPXl7gkrDbA8HhVPNEOiJKotByyQCYJvHfnVM2ZsVX1ptvKSgOhJVCgCkRJ5a3psHHf4vnTHZDT28aWSSneAETcX1ImYp67GwXJXh9pTamUkoQTmIT3VmtMxeqF4W2cWdrYtsJcKUIKUrXJCuJHOIJ9K6I9ixuic6gZ1AGbzkaTp+l6lZxILqgVkiLAxlHCnQzfX5mjFtKhWk2U36WP/AAXneI0B6HtFCfQxH1d/U/bcx/AOlW/xJsxvFMKbWbWUADzHoZqLw5sdnBo3bRIC1lUTI9JPYRRUumhXHq3FV8ZJIxmz15VFCFLKigEwOH59Kt7GMStYyBa0RcqkJ5WFr95o/aDoDa4UBpcXi4vHP0odzEmB9sr9lM5Ab5FHN2PPL2jnQ5Q1U2D7UbZKiXUQCACRcQDbPaIEn4nrS7Zmw8Kh0v4fMJQpsieGCbkCI5CCKcpxoSQVOqUMlxk1OaM09eUUj8S4pbjL6Gi4l1YIQvKoZbCOIDl2mhwFKxDifouwqkq+1fSDfVB/NE1acXsnetuNtuoDjuGbbhQ8qBmhZAN/MeUWpDsdvGB0uOuKXh0tuBQuYVmBSSCAbJm/emmycchWPbCCFZsMkFQMjgzcMcjxTTXfcWkuw4w+z1Jj/L4YQIkKMm1/wDhDn+fxx/OkwG202sQsn5ZB+dJ9j4ZQ2k6srUR9twwYuWefaD8TTPxKsBTImCXUwOsZqUKA2kupsp5uM2mVROYmQJLnyipMIyEhQ3jijmObjWb2sJUYHYWoJaYmSB/mc1yBw9bmt8PjWgXJdbuskcQ0gVsDJMop2OxmUgKSFLhRlEnKDISQXLi/rrWJQgyEOpSkgDhYSIjQJkyAI5Gqy/jwVTNx+QH9a9bxWZUcRmdI5frekJ7l4LWWC7M41V9STCZSNB9oMx7UC7sdoBRL/mUSbAmcwJI+0kXCbWFqRpaAAELGswRbT+tFYVhsIKiVxfnpICfj+tbd7hTXgdo2KzlQA9fhCcySLJc31+K9weccqXt7DwxCk/WDxqAMpIJISY9qUiCTbtQbi2kixUYIt14ieY6GoEvsiJLnsm0ezI/I0b9zWvA1RsDDklf1gAFuMx0KcpbiM0g2AmJkGvV7CwuRLacQYBUoazKwlJvn04BHTlqaSh9CuFOcnKP++TPePzrG0JkznmZsemk1nJ+Wa14HCMCyXD9uoKUDokxdWeAM3bXoelWn6PMC2jEpKHFKUhkpIlREKVn1JIJBJ1vBiudBmSJSrpz6f38avH0XLH1pSIglsxM3AKevr151txk1fB0ohE3Dmpm56X56RpFbZEyPPM9TE5YvfSOXWkju13UlcNLISp6OE3DaApEdZJIHWKma2s6XUo3SgkuhBJSfL9X3ub0zcM9bVhjbbeGQX2lKTJBEGD94Ut2YAl7FEJUPOSSkieKbGL/ADpltTfh9G6JyKUM4npEgXHsiaTbK2wtWIxiVPLKWgsgFVkZXIkdIFqykBoMQxOFSlCjMmCoGfS9F7QSC4fslqiIUAY69L3pSdqu/UkOKfDSyo8S1kSBGt5Jjl3qbbhxO/UG3VISSAkb0pmAkmBPqP7mjuzk2y1gcBlW/SoxlygAc5il+7V9XcSZVcXI1v3qdvEu/WkoLid3kEok5s2WSSNCKTu7YxQwTyySl5CkxJmxVyueX5VlIDj/ALDn2khOGUqEwpIAPIlcW708xKms5C1EKyg9BlzwDPXNaqniMXi1NYJYUcqy1vepJdFPNsbYLLik3shCv9zwa/Ws3YUqDc7EkZzosm9rKAXPoYFK/HZ/yivtS0TYLSSFCRra9tfdXj3iYAKN+EPnT9y6Gz8zUfj9lasLKJzBQi8WJBPMdPmaFjI52zsZ/dlJxr6lLIKF5lBUA6AZj/ZqTZOz3khxK8diFk6HMsFESkk3I1I1i4FD4V0pWguqAMEwSqQQRaQqNOY515j9roUkw2JIN5JIvA50z1GDpQQ/hloUr/POAwE3UqQoDUSNTFz/ABUVh31oSArFNGLlRWok62ga8rxVWdZBIJUoSeQtyv8A30qdRan9oo3Ry6a0l33Ap1wWlOLcKc4faAjMSCuwHLvMGonsS8SoB9uViRxLhMWPK95qvMtJWkgOGAkg6fvJBMnSL0W3hEEKV9YjjIAjVOcGdYAMGhjyNvbH+d8yStEFJA4lawYN+VgedDnDYzUYkt8IAAcIExGa405+7SlJdhJIekgCAddBb5n4GhFrWpf7ZVphUG1uXrpWuu4HJMsOHRjD/wCbJ4dA4YJ1zDh05X+7U+Hc2g2CfraVCxGa4mDwjhBPI3gVUVkpUAH5KAQDxfit24j75rxWJcWnL9ZtJMXiyenew9xo7vqLuRdm9p4mBnGHVcFSvLI6DTW3xqRrHLWSUtgKQZlDkZZsZmZtPwqjqcVAG+BA9YIAze7WPdWjDjiJKXUgk6zcSc39J70rSsZarXB0XG41y27UZUfKtwcM6ad/zpNtJD7i0lW7EHKn7WT1ntMaVWErdCkKDybXELvMT1/OvVPPTmDjZUTPmvJmtSHWuywLwL0+wBN1EyM1h94SP61GcI8Okm5y5SJP4iD+frSA74mSpMd1J56399SoweJIspJGg406cudbAPVl9SFeKzmd2EjolMd4tr60S2hZkBpcATmIhIHckW98VlZS0myMerJNidmqbnMWk8JVG8zKkDSATeSKDxjSVIKUrEiIASL2JjMYNjasrK3DM8C/6mozlBN7TA+QJiotzBMz/furysqiYoThRlMgKSQCQoEjSB1ohjabiFDKT5QDeZ+Nx7q8rKWwBT22nVA3IEmBJ06WOkU22BtVTGITiEtOKG73ZJKim5SSBMhOgt3rKys5tDxbZbcP4zJkqRlsqxFwZiLqvFvW9b4nxuhPlAUZ006JibjqZ7RWVlJvYdzPcR48CVq4CEwDJSTe4jpFh8armO2600l1xLCcz6VB3iX7Zm19Mx5RXtZSxm3Rt7o32Xi2MU0nDFlOVOZUbxYiQApU5piZi/Kmj/iht15HNSTbL5STA58q9rKo+C2jJtNgO3PFjTOI3gaSp5uxUFKtCSmIBM2MX615hNr4fdFG6QlCkIKkyoyoaJnlH61lZQm2iCm7Ycx4ua3bbQQkJTlNkqOTKpKoE8+U0S54wYdJUcyDlAg/wrKrH0HzrKyk3tjb2KU+KSUuZxeHMuUEjjWlckx7IIHvofbfjVx1H7PKnUWMdpPMWNZWU+5piuTor7m1XFGYi5IEDSLcutaK2sU5gpCTMBMp6RIsOnSsrKKlbBuZ4cWkyfKSDIyptCpkcPOYpS9hzP2YURzgaV7WVohWXRK4kpzZVKjKQSUKE6GND/KswOdUDOLK5qAk++IGt6yspoytGHK8y8ycjist1ZDnHrFxUa1JA8sXvYzP+6srKlJDNYsHxTKDeyiRfUdxoala2ZhimSVzlKjCp8uvs27V7WVosVP6C84ZHMKB6k9esVIdnoKQQZ52P8xWVlaUnyKeDZyI85mNJE/lWjOy0qVlK1Jmeh5dfL89aysrKTGjTaQZjNjhgDjUZOhidOgJt7+dCpwqdZN+39aysppYY+pFRe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1720" name="AutoShape 8" descr="data:image/jpeg;base64,/9j/4AAQSkZJRgABAQAAAQABAAD/2wCEAAkGBxQTEhUUExMUFRUXGB8aGBgYGR8bGhsaHBceFx0aHCAcHighHRooHx0cJDEhJSkrLi4uGB8zODMsNygtLisBCgoKDg0OGxAQGywkHyY3LywsLCw0LDQsLCwsLCwsLCwsLCwvLCwsLCwsLCwsLCwsLCwsLCwsLCwsLCwsLCwsLP/AABEIAKgBLAMBIgACEQEDEQH/xAAbAAACAgMBAAAAAAAAAAAAAAAEBQMGAAIHAf/EAEoQAAEDAgMGAwQHBgQEBAcBAAECAxEAIQQSMQUTIkFRYQYycUKBkaEHFCNScrHBM1Ni0eHwFSSCkkNjc7I0RGXCRYOjs9Li8SX/xAAZAQADAQEBAAAAAAAAAAAAAAABAgMABAX/xAAuEQACAgEDAwIEBQUAAAAAAAAAAQIRIQMSMSJBURNxMjNhsQRDgZHwI0KhweH/2gAMAwEAAhEDEQA/AHe/rN+KCJFeTXdg4ch/1gVn1gUDPc1k9zWwbId9YFZ9Y7UDm7msCu5+FY2Q8YgV7vxS/N3PwrAvuaxsjDfis+sCgJ717m71jZD9+KzfigM3es3g6n4VjZD9+KzfjvQIX3rM3esHIfvxWb8UDm71sJ61sGyGb8Vm/FBz3NZJ61jZDN+KzfjrQknrWSetDBshe+Fe74UHmNZm71jZDN8OtZvhQeapnPKn0P8A3GhaDkm3w61o86IsrLznW1Dg0PtFRDSzOXhN+lvQ/kazaCk2zbDY1GUS5BFiLe4adKIRtFvTOJ71TMTi8sfaAcUeVOkJjzIubm9Rv49KS59pcL4YQmwk28o7a9KRTbRR6aTLLtnxAEDKyQpZ56hP8zSzB4xagoqU4SNLnUaxShePbJPGfIDO7HmIEjTWSe3emiX2xmUgkgJuIgz/ALNYjnTxm1Sr+WJLTTTd9n9gljbq21wuVI6G5Hof0q5YXBuOJCkIJSRIOgI7TXMsSorWEgakCSYAnrIsBV3wIxO6bRvoCEACHAlNgNCCJHf16Cn/ABHTwS/D21kZYhlSDxpKfUVFvBUmA2spKg1iFpdaVYnMFFPIGZNCYtCUrUlK0qANiCDb3VGMr5LSSXBNvRXm9FCxXkU9oTIa2sSPWiMWRIlOW2noSJ8qeYPK0Qbg0saHEPUfnRW0UgEAAixMEH2nFKnQdelK31IZXtYhD/etkujqaHCu/wCdbJUfvD40bFJw8Ov51m+HX863RhiRO8b/AN4/lXiMOo3CgfeP1pdyH2yPN4Ov5/zrA4Ov5/zr19opjMRfoU/zqFTiRpr7qKlfBnFrknDo6/n/ADrN6Oo+dD7z0+VS4ZBUoCQkHnH8gT8qNi5Jd76fP+dYXfT4Gjf8JTF32p53IHu+z9PjW69jIAUd83Ak2X/+lLvQ21gSHPT4GilrbH/Cf+A6dzS5GHUbgWB949e9HqdSCQMQodiO3rQbA7Ruh5ggSh9PqkdJoNTwJOWwkxMzE2m2tEtOq1GIQfUdqCbwy1Xsc0mxHM69vSgnXIVbNw8Oo+BrzffxD5/yrZGzlTBMdQBJFRYvAuN6pUREyAaZSiFwmldEgcH3h8/5VsHk9R8/5UuDg6mBzg1s3BKUi6lGAINzoO1NQlsYhxP3hXu8T1Fet7AfIJCLcuJNz0F6EGHNxzBj39KS15HSl4Cd6n7w+FebxP3qhcwy0zIiBcEad71o2hSgCBM9B/SiB2uwSFp+8KIfIyt8Q8p/71UvcbUnURGv9xU+IWChoJzSEkXEDzFXv1oMK9j0n+IUHtVsLaUlRSQYsZg3rZTR50PjRCZJi/O/yopiy44FD+y2yTITcyddYFes7PbTITadYB/Oi94B7RHYJ7Cti5r+0PoIox+FCTfUyDcJJJ4yYA05CI7chQr3/FMCQmLgT5udrmmC2/4XDbmYpauQl0+6NT5vSj/z7mi3/h/Y8wAO+QcpMGbcPlvrAjTkQatmKxLi4lkpCRFlG/qTJJqobMWN6hJymZvNoyTrrzqzoQY4lMgfiOneTrTa76hdJdNGyM2pRA7rt/2VE5jCnQJI5neD1vwCK9YcCjALZgGc0xP8qjV5dGdYsgnte/8AYqO5jqK7EicaqQCE36KkxE0Rvj3pe2olSbp05Jy+yec0aZ6/Omugq2TsPKzJsdR+dH7XdlScsnhuQOeY9Cf7+NKGicwvzHPvTLbziitJ4Rw6JzWIWoGcwBmQZtrOupVvKHXDFUI/sVmVHT5Vko6D3E14CknQf7qPry8C+ijYtI6fKvQyg8j8DUqdyNcx/v8AFRLOHQpSkhHlAMlSgLi3LW1b15BWggEMo6H4GvS0n7p9YoTEbRQmZbVbONTH2YknX4VLs90LClqSQkKCYmItIInWs9WXgZaMQhDSZHCrXoak+qqC0qQpQifMQeUcgKZ4zbylpypWRrqEq5R2IoBrEyEpUUKveEDMe3mP5Ur1HIKhGK5GAU795s++OYrXFOPZVShMZTefXvUKmmTIhYP4f6VFjWGsqiFuA5Ta4BvQJm7wCEZjYEZTbW0zY/OpFIVHlaPujl60FiHAoRvNTMT2gx0px9VSBZBHYLPT8NApqPwABlRF2Gz6K1tVfCsOpScz60qHDHDAJMcxoD8qtBwyNCHh/rJ5fhrnuJ2W8CpwtqyEk5tRBNpqkEnyySbXB0XZWykoJUpaVq5faoSIiLkKM/AVO9g0KGXNKSQSEvtkgzNiTcUsLLYg7hR0gg/OtQGrH6uu8aDtUyvqfQbYjws0Aci1gSImFCNe351s14aDKwsuZwFJ1TBnMO5qFrxEkDKUwEhIAm9uH8qKx3iVtQ4AqZSbgaBQJ56xNLcivSPGJCEfj+UGhNn7PaSlcoSTJJMTr6mkbviRcJDYSIJJK/lodKPY8QtQZmSBOkTz50rTDaJPE7YGFKRYEi8fxCqUhuLBZE9J/nVr2ltdDyd0mQZAHfmeccqVY7CpRlAUqSAdPlY1TTnSqiepDc7sX4LCgqmZ69/nVi2hxthJmALX0pYwiOdNGm85Anl/fOrSrlkorsirqbIMFzTqTUe0MUvdwp2UyOU/nTTaWDIM3Ea/pSjaEhEyRfWJobldUK4tJ5BA6knVcjkBpYc4rZZsbOH1t+lamZF3PQC2g7VhQb8Cteav6Vo8IE/iZ4pNzLfLmr07UvxNkOECOLr/ABad6YFAvIbTbmSfyFL8SobtdhGbvHm91N4/QEVn9H9gbBLh1oifa5AnydJqzYfEKHmDirj2NPS9VbAp+1ai/m55fY9ataWzESsGZu4Ii41z6xam1qsXT4NS/wAk/WAfwpA9/FYV5h8TlEHf69v/AMhXobyE5cgSB+9gnpIDnrpPpReF2M9iUZwylaQYBCisdxxL9KjgpTFzbvGnzwNCtQ6HUAm96MLk6QPf/SiGfCzqSVFsNoSmSrIT2gBOYnWmCPCj6khQUiCJuFpV70lEilk1yhoqXAjDqh0/WpnsSpcFRFrCwGpKjoOpJ99CqQoHyn4V5C/un4VrNk3Q+gXIB9RAo7DMJcnIGfcqTHWxNqS4/DkIJkxPQ9aP8LqjNaYAtwn+o99LJqrTKwT7mzzQAUZbWUqgpBNj0NtaaYVZzuRbgRp6GlLDWYYm8AvTe3IchTTBp+0WP4EfkaDYyWSsYkmFHhVd/wBq/k9fjTHDrhlZ1+0FiZB4etKsb7WVUHM9qD0voOXLrTTBthTSgSB9pY6ez3p58IC7mhxP8CfjU+y8QouoASkcQgg/pWqcGn94P791SYXDpCwSvhBBNuXvtSKSFaZblNOfdB/0/wBaG2qFhpyWvZN40+fvodWLw374e/L1/FWm0H2i2sJeQTBgDLJv+KnIorhxX/LH+4Vaw4m32ixp7SunpVZTgo1I+FWA4tYMb5q1oJVItzpYyTHnF9wjfD9+oepV09KpmBxCl4TGhRBylsJsLArNrCTpVqOJdPtYc/6ldKqOzE/5XH/ja/8AuGqrh/p9xY8/zwWxKVwIfSLCfhW6d5b7dHKdOlaM4RnKn7I+Ue2jp+KtvqrH7o/72+n46nRrK489c8F5N8w6614HdeA9riplsJk3TrpzrxnDHqB6il3ldj8GqHuWVfpIr3aQLjqGmBlMDMrW5HLXlTDZQCFZyUkAgEcyDzHob1Pt3YGd7OglIykEk5R5eEydTcVt7GUcAX22Df3bq8yFGSocjHmtTfaYClJUDm4YB7TSvA+GlKdSpxWYZIJC83EcxVaeht29Ks7swUtoSoJTAzZrwsAi3Yetq0Z002FwtNCRkXpjg1XOg7/6gK8OHcudw1PK7nRX6hPxPaplJUEgKbSm58pP71AGvUflTz1U0LDTaYMvFtqSQt4QYNkjklRva9gfnSHbGGZQ3KHjmzRYcov+Ypl/hSI8qtI5/u1p69CaF2pgUpKYzCXI+JA69qSEs0PqRVNihrD54ALh7AHoOgNSMbIcVMMLN9SFG3WwroqWMiVpSHFmZAR9kdRoSpA9eK8ULtvFBCW0QorUkSlSwTzBmXQCbaydNTTRm6pEpaattlbV4PxQ9hpI0BkH9K9wPgBay4HsQhEieC9s3PywKum2cQtLQKQFHeRcjS/Vwfn7qF2BiXVbzeQBlEQR1vo8r8xW3SqwqEUzmXiDYowmLabDmeQpWZQy+yU/eP3atfglttbsqO8yxl/hMm5GbT1EUj8ayNoIzR7UaHh4o9o/p6U78JMrD6YUgAEZoUm4vfhc19x/WqSdxySiqnSLhtVJ4crbRlOpGhn8KrV7stKg0rMUpJXMpsNE8oH5UD4kwilqbyuhMIvKwJub/tB8b1LsdG7aU2tftTmziDMWB3h0j51HCidGbI9nFwbzeO71GThCgSJzDUBsTcjQHStMS4hQSFy4UmQFIUUgjQ3ZJpTslkb55nMh1H1fMApQWmcwibrETB8vuNGHY+FQlpa/qTapAJcSkBRJPCmQgEnlblTiFAxzqt4uJ8xAgHqetDrxLgMHMCOxpxtcupedCSAnOcoy6JnlA05VCjFOCxCFdyD+hFDeK4lhwexUuApdCkoA1zAyRFsuvWmbGxcKm7WkQckqFu970G7s1xCMynr8+ADTn6UrwONbbbkugjMZKVKSkHpANzXN6lYa/Y71oJq4v9xwNitFpamg4lazmhyNZjlNDtbKcQtaozylIhHEQQDM2EfE0M/iGEgHfAZv41A/nVNxQebdG8dcMk5SVZrdZUbDSn05xm2uPcjq6b01dp+xYMZ4eOVSl50ftFQpJB4k3kxlHxqTZeyXVsqLSZBXMlSb29kpVBHearWz9nuYlwJGVZAKuQVrEGL8tO9dc8G7JDOHyFABzEmxE2F737e6rTwiUMlWa8PYoqiEX5kmPSZmfdHrU6PC2JQc32Zj+P8ApVw2ljUMkZoE62PUDkDyn4UFhtrtEJQCmLWBVbyzyv5j8B1qdjOK7lYfwb6fNh0X7jr2NB4tlQBnDAGPMItf+zXTQykgWGlUXbbclZ32U5boJF7DvzpoysnKCWRUhtBBGZMg6yU6cgD+dT4rCwo/5dCh1BHSgPD+0nFLSFKCgmYzDQKMnWj/ABPiVNpCUZRzkiTrOpvHb0qD1oqdFXHdEEXhU2P1VQ9D2qBxDTeHeSgplwJKwVXzJOYR7zpRmAILSSd+JSCpQEjS5FqW4lJ3RMjTnr29r9K6LolGPJdMO65kTxJ8o9tPT0rYOu/eT/vT09KrO/YATKneWs9D2rC4zY5nf9M8xzgU1kqJ1ZQTKTc8r8+UA1uwAZhKlwQPaGoB+7fWlycWsWShagDAzFf6f3etXsS9lUQFJJSYF5ByqIF+cxSUjqtjVh/LIAWkFU+ZQj2bWHr/AHNN2MRvGSdDMXM6if79KroxDhSoHMbEXmPa7078LofzLQ8zuxAjpI9/Qi9ZmDEqKG1myZGnclWvagXHsgWvmEE//U70Z4rS4httLCMyisk2zHKEke4yoXqu5sWqUqZXBEGEATeYm3O+tI8jLghf228btAi/tgX9AOXrrypvgsQtaG1OZc5Cpiws82BS3EYEpCYZeUTrAJi/OBaifrDiQAhlWVIPmQZ8wJOmkifcKZ8ULHkBe2qpKy3aBaxV+6Wvr26VOp3MtAJVG/gASeEKTzvzNC7Ax+9WQ42yrNqctyOhg9LelG7fxW4V9khtJFwTNjrmHFE2qfqxU0gtXFl6xuJUPIDJ/wCWVHToco6c6V+IsYUqaypUXSmRZYFwZukFI9JmkbDaXEIW5iSpSkgmcpMkSR+wP5mne0m1QwGWytQbTlXEAJg6q3RAtytroKskkTbsY7VdcS0Mkzn6qFr9hQ+xXXlBze/dEcRVzv6UI7tValFHClIUf+G6s6kapbCR8/WocRtV1M7tKFSIIUh8QAbERh1SfW1rVksUZvNlO8apV/iKMxKrKIhVwnjgXNvS1WPwcyVvSFLSBfzeYRaRnPPlFK9sYJLp37gO9TmOjiUAXMcbCJAnWZ9aa+CMNlfWoBIAQZCTPLnr+Yp5PpJRXWP8dh1rdQrMQlAiApQnW5AIHxmjlYUlrhIzFMgnrryNUFvxQ8VEnF4IJ+6pl5BHvM/KrcjaKxKs6AkYNLl5yBUniJjNlgesVGSOhNdgXZ2wnEYhbinCUrQEeYqMDlCu/MEVBtfFNtrLSsQU5Y4QACJvrvUnnQSPErylpy4rAkFQ4UJdUTfQEgAHuadbUWEvquCVRYuIHIWAJmnTd5FaVFLxGEzFbjad5xSHFLPS4UMxkHsTrQTCHFSVIUm+m9yjQaAr0pnj8aWcWtLk7tYBUCQYJFjKYBFLnHQTKfKbjrHfvWS8geVgtnjDBuOsFDYk7zTSwJqko8PvBtaScoJBI5W63FdAxG7dZzrdU2jiUAmEqiTB5q06Rr6VHhWcOWs6Qh5Igk5hmJV94JNldZHWkQZJWc82nsNaUoWJVIJWNMsGw15ilYYWu4CiJgSc0Rb5d66T4r2YFtoSJQRwpzFRtI8iSr5J66VUVPoaCkkCRInQzOuXU++mjkSUVeSfwytWGcBmTPk5GQUyVa9OVX1/E4kqsnFIixGHSy43P4nQFZu0RpXNdjne4lu4SkG5PxvHpXv0k4iMWMijBbBMEi+ZXWKNW6CmkrOnYbBvuJJXiMa0JuFIYQoAc+BJt76B2S8nEhZw+PxhyGFBQbNjMGFIiDB725UF9GapwBJIJzL1knW1L/ooIjEzGrWo7OdKVrka+B+VYsWzbTMcw1hYPp2pFtXbDbILRSpaiFcRXmPPU+l45acq57jlr3zvE5Gdeiv4j8quOMJDS1ZXCDnSSlPCOI3Ur3gU3Aj6sAeykHKpWYDhPM/ypz40VGU/r2J/SlOz1ndrAURb73cU48beUevX+EivMk/6iOlfCb+ElZ2cgdSXAOFECUgHnxSRPbnzoFjDuB5SXUpCBpwAKJBiZiY996G8NsiG3AJVvAmfujWe6un5Gn+3eF5KgpSgtJjMIIAUR+c8q9FMhTJ8Th4QlVr3HutQGIdcSjOC0bTlA4vu3tGvepXX+GiNjYZCmCsi+9jXlI/SaVy2pth27nRXHHd24sZZMkE51Qb6gcqr21EkvthJUMxGqiQJVGpq4Y2N4oKSsgGJBHTXX9KWYllLihmQlICcqoEzBninU/yp06ZsPCB2i6VEZ0kJkApPmuTMgXEnU1aPBGF/zB8t2yQUk6Zu5P6VXw6FIdU2FQkRIgcUQkdI/uasP0bNufXHC6FXZKpVz40j8v0oWYK8erbQrDJcJObNGseyNQfTWaXf4O2sBYWptUXiTb0zRMVZvHeBC1MLITCQu50nhgR8fhVdKkrIhSieiSoe/WKm2ykVfJJjcOhLUrdKktgkAAAm0QSdde3ypA/i0JbKkQTprcE87k393StvEmLV+xT0JI72hPz+dV5zBOpGZaFDrmTHvE+7401PyI5ZpIf+EP2g/p1o3xcPtVX9lJ5dVUL4THGPQdKshGDexC2XCVPluyQSISL5rCJv3ripy1cFeIhfgtxG4RISJGupJFiTAplt5ACCpDqkBIJMFKbequEa86T4BbWDbRvzukDKCtwCCpVykGbXkacqLe2k1icww2V9IEKKI4SRYSDY867ld2SfFFaZxpSkAut2IBJxCZPfhWkSb1OMYpZSEukjSzzSo6jixIJoraDGES2yw6C0+pUNggSrivGUQRfnUg8J4cESpwWzRmSOfpVXqLwT2PyKtoYieHNJiZtOhi2daT7iKN8BiXnFEmQg2KQNZ0teI68+dFbQ8NYdSFrbU8jhVASoKiAdM0k3Gk1B4Ew+VxZO/UQ2RnXCREWBSm0zMa6a0rmmsGWm1JWc7d8X41KHAnFOQnKBoYBMcwa6hi8UtLDrqVQtOzAoK5hQClTpGt64jjFWe9Rp6mu0bTH+UxFv/hQv/oXajNcBg+Si7I8WY1x7DtqxC1IXAWk5QFDOQeXQV0rxBtxCHHGy6pBFoSHBqkEGUsr4rnroK4z4c/8AFYP8SdfxmuveIWTv3FFSwi0kF6AABPkxSR8EfHmWleQJusFf29gHDkXkeeStGsLWSbkTwJMaXKR76Wo2TikW+rvHnISY0q+Ix7oaG7YDhyDLmcHFFpMjN/fejEYt4gThIPMbxGtScmU2kjGHaRJQyElSJJDagT2NpJ/h1qNvBMNmG2AicvlaUAc1r5RHr051yHZGNcOzsWsqXIIgy7bia75PjfWOdWb6Nc68I6VZlEq1O+J86THAY/2368NLwPRf3Wm1RmbUYUUDgXpY6/dkDi0tUX1JhWSWTqoAlCwRl6k+UdJseVcg8EuLXjcQDJASs2z8nkX4Dp68PW1H/RAkl9U5jGU+2Y4XBJymP98j3xW4NR0xrZOG0GHAlRTZpQ0nU8k9zwmuXfSa0gYpAQkJSGkgAoKY416A6CifpXzJeSQFDznRY5oE8Rgj8MD50u8coO+RwqA3YsUke2v75Jj5dIFGDyJqJKJevoxSRs4ji8y9CAPhSv6H/LiddWtLcnKZ/RoP8gbDzr1TJ+IsP0pf9EzcDEz1a1E8nPhTvuKv7Tnm0lDfOaedXT7x7V1Jwk7OUm8KWpIIIA/ak3k306VyvHzvXCJgqVoB949a6Jj8Zu8G1AEl9d5E2Uq0HXl8PSl1vhDpZbFuz0kNqjtzSfaHWmvjMwEDqodKW4ZfAqZ8yeQ5uCmfjdNm/wAY5V5v5iL9hB4bWJaSY/ag/NI/Q8udWXbb68yAi8RacsJgTEc7yB+VVjw2uHD1ERoTIUoQAPa909xc002ps5crUcRkkSG1oIyzYXJgeteiuxJ8BzjruUSlA6w4omZ9By+dBbPcUhxclRKrZT5QUgnWZk25VXVtqJ/bDhUZgqtYXFtLGn3hxgZnN8SRxZZUQACPS5NCdyi0gQaUk2EYtaSpSi6bmwTPpGsUqw+OQ5KNJSrv6Gtf8KWm7a5TJhIkkDUCTz1HvojD7KbQsZWSARckmZ96tJ6Gs8cBdtgX1cYfg3qF5rqI8ojSrv4IWmHX5JXky6yMuexjlNUl/Zi1mUMDUglRUQR67wf/ANmn/hxxbLTwcDYnIAEE2HFrKjHL51lkVRaZavEmMJabUE5lZinUDkDzI6cqQpdATxZRawUZ4r86NxT+ZqEqzHPmTFpGUgxPwpDtB1SxBQuARoRqesKoS5K9hA8sJWpW9zrCiISDfMZie0AURtxTgQM7mcEC2bNA1gzpzt2NGDZbQBIaXmzBUzBnpZRGX3TSzbiAG0/ZqSsm8mRAnT4i9Bu3wSUaY28KJ49OQ5etbbLWFbaMC24V/wC0V74VHGbdOUcqH8OH/wD2F/8ARX6eYVHQ+a/YpP4V7jX6VU/5Aj/mJ5+tB/Q4PsMRr+1ToY9k9aO+lOTgTEftE6a8+tBfRAPssTP71MZvwdq7V8sk/mIm8aAHaOzgbDMqZM+0nnpV6GUiErPmKLLgyPNp7Vc3+lJ0pxODUglJAcgpJEXFwdQdLii/o32s65n3mIdc4rbx6f8AhLNs6SToDAiIm4EVOfCHjyzoCMsDjkQVCXJtOtzcd+VesAAkBwqhucpWFWIgHqRax9a5fs3xJiDjSk4pW7+0P7VspgNqUDmKMsc5jL2i1M/AW38Q/i3G3XitAbc4SUm4IA0A61NcjnLsT5XieZTppqdY/Suz7TTOFxA/9LSPildcXxaLPeo001Vp2rtm0LYfEa22Y36eVyumfY54dzl+wMKPrGFJuQpAEHqv+tdr2xsVt1RJJSozxA3iIPPTT4VxDYKycXhRMgrTP+8VfvpG29iGFZm15ftFI/ZtqtlkiVSfdHv5UmpdofSWCx7Q8OodCJW5wJ4ACIE/Oe8xao8Psh5KYGKxCR04jHvmtfCWOW5hEOrGZQaSQUoQknUwmDHIWISB3pOr6RWdMmISU8J+zbMkWJ835VO2U2piTYvhl5WDfYCIU5BSClQ0Uj2iQBobQZ5EU38LbKXhGFsvJAWogCG1OA8SVapWARANrQRMnSrptdxQafABCg0spg3sk3EX6VicakKQhSkZlJFi5CjwmeGO2s9el1V9xm0zlfhXYTqMU8pTcBSVEZkEid6lXUQqBZV41g0f9G2xnWn8ziBHCQSg24XBYlQyG4vBsYi8i+u7aZyZ96zlByzvoE5ZgkDWbel+1FF9PEQUnn+0PZXS2vLt7tkNrwUPx1gXFLXuk2IUVZWpvKdSqZVAmQRoLWqk+I9qNOrSUIypCObeUyVKUTGZXW5m5k2rtO0sUAzmBT5Ve2QPIYvEnQajnXGdgbDaxTe+cffQqSIbwjzwt/G2IntqKrpRy2R1W2kkdF+jAzs4kTGdznA+FCfRQuRiLEXa04eTnxo3wktjC4fcBWIcuo5jgn0nivzSfjNZ4ZwrGBDgSvEObwp/8q6QMoVzAUPa+VF9wLschxbv2i9PMoXH8Xar94gXOFYTcy66T7l21/SgXPBjKlKV9bxAzEmPqD9pJMTW3id+FMt5MsKJAXlJJWqSbKP6dNRQ1srAdFVJthWFs0TGq0RKRHnFNfGyeBP4unY0q2XgXN2UrQUfapIkcgoK66U/8VYJbzf2SC5B9kT7J6V5+171j+YLNqqRT9h4ktvKhCySFiUJTI4gZMg2HO3Otl53DmWZMyRqgKA1J9sz7hNulFp8N4hD4UphZTJMhMgdLieY+dbbUwmJMHcrSi5UoiAPWu+DwRkgPZOyUZyrNnHymat+CwEi3rSTY+CtCdOVXHZ+GWkWKZIjn/KuxOMYY5ONxk5/QrO18EIPL0tSnC7JdXlVvrFRKgFEKVxTe2tWzamzlkHy68p/lSPBpcTmQhKVmZgpmBpz0oa22UbXIdBSjLq4JWdnhVipZgwYcIg9ND8J5VM3hEGwKzGpDpPvVxfpU7DCwg5xkJNwB1i9pvUKml+VsKWDyIv0i8GO1cDu6R3Kqs8ewaAASXE//NN501n5UBitjvZlbtRIiE5nDKTbitrz160c/iXErCXUoSYmF5R77mii4CkxCoBISkiTI0EG0xrRaaMtrEJ2c8RlLisxAj8MGZk630pJttJCwiVQIhKjMZiJj1iadYVTjahnS4AZBVAOXU2Gb0+FV7FvocdlBWQVC6xBsT0JtYd6DlkCSLV4VTxH179BUHhFudrOk+yyqI1u4kUX4ebCApZP2ebz3CdAOYoLwSoK2piFJIILJi9v2iedT0E/Ul7Bn8KHf0poH+HqVJEOJ1t1oT6H2Yw+JVJMujS9sv8AWjfpVSU7NJgGXE851ntQ30OcWEfsP2vIx7Irr/LIv5iIPpISPrGEOQKJDiRnJBHl0ykdedafR6sILoByyrQrUNG12FjN41I63OpvjRQGO2bOmdZN5Hsamrc3ikLSVIRmt7O7MWk+1FjbXXS16lNcMtF8o5pg9nPt476w4laG1FcLK1BMqQrLxFEySbHLPblW/wBHOZO0XkqB/YunWRcpIqxeNMQsMutZjDaGCCBCsxU4CbfhFuVJPo4QPrCzEncLuQAfZ1po6drcCU6dHOMUuUvdz8YPOu27TvhsSnn/AIc3b1S4K4g8uEOG0zp1007V27aJhnFH/wBOa/Jyqz7EYdzl/h0H65hSQSAtIgQIlQq1fSoySqwJO+OmToe2f/2++q9sNQOIYj98jT/qI1712bE4ZlxxYW2FFN7oV74MQdOVT1exTR7ld8Itj6gRAP2CQZDRkZVWVJv6OQPdXIXyAtQt5jyT17W+Fd9YYbCCEJSEm0btURpBFrXHYX9yxewsDN2G5/6S/Q/Of7vUiyY2xuxW4K1uPcKSZK9ABPQ0r3GHEneOWg6nmY/d1Fjnn1LWE41BZKgOItzkLZCpG71zwPSaDaYdtmfYM5M129MpK44PvZY7VSiWB0HkCftl2jknmY/dVhfT+/c1A9nmY/dUlQHt8ykrbLSmyXlJSgw4AogDh8shPLnTEYVW6alxoO5kl2UoCcoJkplAuLRWoNm+IZQ6ChTzhSZSocOiuE6IFDbJ8GYcJIZfxTSZuG3lJE9YEXpUrFYpt0NqQlQO6O8bS3lkr4+VwBB7ZaN8AbWxRU8MYlDaLFvhSmTJnym9oo5oDpk22Ni4RhJOJ2hiUJIjKvEkZraRz+FabE2FgX0H6njHgCZUll8pgxzSIIPqKD8QbCYJW41h8O86pcy4jeKg5ifMpMDSINDbH8PtmVPYZhlaVDIttvdHnMFK1SZy2Pzo7scgcc8FqxGwEtpGbGYxI0nfHpPTtSnDeDsGtSsinFKWm4JTBCT2T16UX45xGJUlsYMoVxEuSlKoFojNz83Oluw0484lSFFKGdzwqCEzvDlPIG0leopbfkNLwWBOwWeEBuIAE5Te+pp7g8OlCRlTFgDAiYtSxTDt4dNyqIAsFJAR7PIyeevPSs+ruz+1VEzoNMmWPL97i/paksag3F4zKSN06uALpykXIEXUDImfShsRjgtKkrw+IUkgyCEwYVljz6nUdh7qTqaUHVBeKKVFLSQIBJKSFKImJKpKbDnUqDdQGLJgOSMglJLmYExpkHBf31jBraGUWThXQAVaJEcI1HFz5fpRSMUkWDD1piw5Jzfe56evxpc84mCd+QDng5bCdIM3y1stwBV3iLm2WDBRlA168VazUHHFoJuw9qm5ToSJnzWiIPevMGtps5kYdaCqJIRBv1vy59JoNBuPtVny2g3hMHnzN68AsPtVWyyYMcJvztP9zWs1Db/EQf8Ahu6fcPWPjz9KJdykEKAIOoqp419TYbh0qKloRBBAMuyTc34eGmiUvxdwTHLrnnmj7lv7msYi2ls1oqGoMyYBII5CyhEUn8R4AIZSpoSrODxTZIGUwM1zT4pevDh9qPeeD2OQn+tIPFm+yiVZhnURGuWEBM8IOpPXl7gkrDbA8HhVPNEOiJKotByyQCYJvHfnVM2ZsVX1ptvKSgOhJVCgCkRJ5a3psHHf4vnTHZDT28aWSSneAETcX1ImYp67GwXJXh9pTamUkoQTmIT3VmtMxeqF4W2cWdrYtsJcKUIKUrXJCuJHOIJ9K6I9ixuic6gZ1AGbzkaTp+l6lZxILqgVkiLAxlHCnQzfX5mjFtKhWk2U36WP/AAXneI0B6HtFCfQxH1d/U/bcx/AOlW/xJsxvFMKbWbWUADzHoZqLw5sdnBo3bRIC1lUTI9JPYRRUumhXHq3FV8ZJIxmz15VFCFLKigEwOH59Kt7GMStYyBa0RcqkJ5WFr95o/aDoDa4UBpcXi4vHP0odzEmB9sr9lM5Ab5FHN2PPL2jnQ5Q1U2D7UbZKiXUQCACRcQDbPaIEn4nrS7Zmw8Kh0v4fMJQpsieGCbkCI5CCKcpxoSQVOqUMlxk1OaM09eUUj8S4pbjL6Gi4l1YIQvKoZbCOIDl2mhwFKxDifouwqkq+1fSDfVB/NE1acXsnetuNtuoDjuGbbhQ8qBmhZAN/MeUWpDsdvGB0uOuKXh0tuBQuYVmBSSCAbJm/emmycchWPbCCFZsMkFQMjgzcMcjxTTXfcWkuw4w+z1Jj/L4YQIkKMm1/wDhDn+fxx/OkwG202sQsn5ZB+dJ9j4ZQ2k6srUR9twwYuWefaD8TTPxKsBTImCXUwOsZqUKA2kupsp5uM2mVROYmQJLnyipMIyEhQ3jijmObjWb2sJUYHYWoJaYmSB/mc1yBw9bmt8PjWgXJdbuskcQ0gVsDJMop2OxmUgKSFLhRlEnKDISQXLi/rrWJQgyEOpSkgDhYSIjQJkyAI5Gqy/jwVTNx+QH9a9bxWZUcRmdI5frekJ7l4LWWC7M41V9STCZSNB9oMx7UC7sdoBRL/mUSbAmcwJI+0kXCbWFqRpaAAELGswRbT+tFYVhsIKiVxfnpICfj+tbd7hTXgdo2KzlQA9fhCcySLJc31+K9weccqXt7DwxCk/WDxqAMpIJISY9qUiCTbtQbi2kixUYIt14ieY6GoEvsiJLnsm0ezI/I0b9zWvA1RsDDklf1gAFuMx0KcpbiM0g2AmJkGvV7CwuRLacQYBUoazKwlJvn04BHTlqaSh9CuFOcnKP++TPePzrG0JkznmZsemk1nJ+Wa14HCMCyXD9uoKUDokxdWeAM3bXoelWn6PMC2jEpKHFKUhkpIlREKVn1JIJBJ1vBiudBmSJSrpz6f38avH0XLH1pSIglsxM3AKevr151txk1fB0ohE3Dmpm56X56RpFbZEyPPM9TE5YvfSOXWkju13UlcNLISp6OE3DaApEdZJIHWKma2s6XUo3SgkuhBJSfL9X3ub0zcM9bVhjbbeGQX2lKTJBEGD94Ut2YAl7FEJUPOSSkieKbGL/ADpltTfh9G6JyKUM4npEgXHsiaTbK2wtWIxiVPLKWgsgFVkZXIkdIFqykBoMQxOFSlCjMmCoGfS9F7QSC4fslqiIUAY69L3pSdqu/UkOKfDSyo8S1kSBGt5Jjl3qbbhxO/UG3VISSAkb0pmAkmBPqP7mjuzk2y1gcBlW/SoxlygAc5il+7V9XcSZVcXI1v3qdvEu/WkoLid3kEok5s2WSSNCKTu7YxQwTyySl5CkxJmxVyueX5VlIDj/ALDn2khOGUqEwpIAPIlcW708xKms5C1EKyg9BlzwDPXNaqniMXi1NYJYUcqy1vepJdFPNsbYLLik3shCv9zwa/Ws3YUqDc7EkZzosm9rKAXPoYFK/HZ/yivtS0TYLSSFCRra9tfdXj3iYAKN+EPnT9y6Gz8zUfj9lasLKJzBQi8WJBPMdPmaFjI52zsZ/dlJxr6lLIKF5lBUA6AZj/ZqTZOz3khxK8diFk6HMsFESkk3I1I1i4FD4V0pWguqAMEwSqQQRaQqNOY515j9roUkw2JIN5JIvA50z1GDpQQ/hloUr/POAwE3UqQoDUSNTFz/ABUVh31oSArFNGLlRWok62ga8rxVWdZBIJUoSeQtyv8A30qdRan9oo3Ry6a0l33Ap1wWlOLcKc4faAjMSCuwHLvMGonsS8SoB9uViRxLhMWPK95qvMtJWkgOGAkg6fvJBMnSL0W3hEEKV9YjjIAjVOcGdYAMGhjyNvbH+d8yStEFJA4lawYN+VgedDnDYzUYkt8IAAcIExGa405+7SlJdhJIekgCAddBb5n4GhFrWpf7ZVphUG1uXrpWuu4HJMsOHRjD/wCbJ4dA4YJ1zDh05X+7U+Hc2g2CfraVCxGa4mDwjhBPI3gVUVkpUAH5KAQDxfit24j75rxWJcWnL9ZtJMXiyenew9xo7vqLuRdm9p4mBnGHVcFSvLI6DTW3xqRrHLWSUtgKQZlDkZZsZmZtPwqjqcVAG+BA9YIAze7WPdWjDjiJKXUgk6zcSc39J70rSsZarXB0XG41y27UZUfKtwcM6ad/zpNtJD7i0lW7EHKn7WT1ntMaVWErdCkKDybXELvMT1/OvVPPTmDjZUTPmvJmtSHWuywLwL0+wBN1EyM1h94SP61GcI8Okm5y5SJP4iD+frSA74mSpMd1J56399SoweJIspJGg406cudbAPVl9SFeKzmd2EjolMd4tr60S2hZkBpcATmIhIHckW98VlZS0myMerJNidmqbnMWk8JVG8zKkDSATeSKDxjSVIKUrEiIASL2JjMYNjasrK3DM8C/6mozlBN7TA+QJiotzBMz/furysqiYoThRlMgKSQCQoEjSB1ohjabiFDKT5QDeZ+Nx7q8rKWwBT22nVA3IEmBJ06WOkU22BtVTGITiEtOKG73ZJKim5SSBMhOgt3rKys5tDxbZbcP4zJkqRlsqxFwZiLqvFvW9b4nxuhPlAUZ006JibjqZ7RWVlJvYdzPcR48CVq4CEwDJSTe4jpFh8armO2600l1xLCcz6VB3iX7Zm19Mx5RXtZSxm3Rt7o32Xi2MU0nDFlOVOZUbxYiQApU5piZi/Kmj/iht15HNSTbL5STA58q9rKo+C2jJtNgO3PFjTOI3gaSp5uxUFKtCSmIBM2MX615hNr4fdFG6QlCkIKkyoyoaJnlH61lZQm2iCm7Ycx4ua3bbQQkJTlNkqOTKpKoE8+U0S54wYdJUcyDlAg/wrKrH0HzrKyk3tjb2KU+KSUuZxeHMuUEjjWlckx7IIHvofbfjVx1H7PKnUWMdpPMWNZWU+5piuTor7m1XFGYi5IEDSLcutaK2sU5gpCTMBMp6RIsOnSsrKKlbBuZ4cWkyfKSDIyptCpkcPOYpS9hzP2YURzgaV7WVohWXRK4kpzZVKjKQSUKE6GND/KswOdUDOLK5qAk++IGt6yspoytGHK8y8ycjist1ZDnHrFxUa1JA8sXvYzP+6srKlJDNYsHxTKDeyiRfUdxoala2ZhimSVzlKjCp8uvs27V7WVosVP6C84ZHMKB6k9esVIdnoKQQZ52P8xWVlaUnyKeDZyI85mNJE/lWjOy0qVlK1Jmeh5dfL89aysrKTGjTaQZjNjhgDjUZOhidOgJt7+dCpwqdZN+39aysppYY+pFRe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1722" name="Picture 10" descr="Astana became the capital of Kazakhstan in 1997. Much of its modern architecture is striking in its scale and design, especially in contrast to the vast, open steppes that surround it. "/>
          <p:cNvPicPr>
            <a:picLocks noChangeAspect="1" noChangeArrowheads="1"/>
          </p:cNvPicPr>
          <p:nvPr/>
        </p:nvPicPr>
        <p:blipFill>
          <a:blip r:embed="rId4" cstate="print"/>
          <a:srcRect/>
          <a:stretch>
            <a:fillRect/>
          </a:stretch>
        </p:blipFill>
        <p:spPr bwMode="auto">
          <a:xfrm>
            <a:off x="3805084" y="757746"/>
            <a:ext cx="4876800" cy="2743200"/>
          </a:xfrm>
          <a:prstGeom prst="rect">
            <a:avLst/>
          </a:prstGeom>
          <a:noFill/>
        </p:spPr>
      </p:pic>
      <p:sp>
        <p:nvSpPr>
          <p:cNvPr id="371728" name="AutoShape 16" descr="data:image/jpeg;base64,/9j/4AAQSkZJRgABAQAAAQABAAD/2wCEAAkGBxMTEhQUExMWFRUXGBobGBgYGRwcGhodHBcaHhwfGBgYHiggIBslGxcYIjEhJSorLi4uHB8zODMsNygtLi0BCgoKDg0OGxAQGzQmICQ0LzQ3LDU0NCwsNCw0LCwsNCwsLCwvLC00NCwsNCwsLCwsLCwsLCwsLCwsLCwsLCwsLP/AABEIAOwA1QMBEQACEQEDEQH/xAAbAAACAwEBAQAAAAAAAAAAAAAABAIDBQEGB//EAEcQAAECBAMEBgQLBwMEAwAAAAECEQADEiEEMUEFIlFhBhNxgZGhFDJTsRUjQlJyc7LB0dLwBzNEYrPh8RYkNGODkpNDgsL/xAAaAQACAwEBAAAAAAAAAAAAAAAABAECAwUG/8QANxEAAQMCBAMHBAICAQUBAQAAAQACEQMhBBIxQRNRcSJhgZGxwfAUodHhBTIz8SNCUmJyorIV/9oADAMBAAIRAxEAPwDU2ZsmQuXUuWFKKlub/PVzjssAyheaqOIcVfiNj4ZKSrqUlshe5yAz1LCLhgJWbqhAlVjZuDYEoQHSFMScvHtieH3KOL3oGzsGSwlpOT3IzBOp4AwcPuRxe9dVsvCUViUlQ0Z7klgBfUkQZBMKeLaVFOzMMHC5KEEN8okF3ZjxsbQZBso4p3VnwVhL7iLZ3NvOIydynid64nZeDJACEOcg5vnz5HwgydyOJ3q74Cw3sk+f4xGUKcxR8BYb2SfP8YMoRmKPgLDeyT5/jBlCMxR8BYb2SfP8YMoRmKPgLDeyT5/jBlCMxVZ2PhvYgtwf7zC9TEUaZg6q4Dzoq0bDkOXlJZ7Z2845tTEuLpaYCZa21wp/AmH9knz/ABjP6irzU5Qj4Ew/sk+f4wfUVeaMoR8CYf2SfP8AGD6irzRlCX+DMOSKZIIv86/9o3ZXeztPv3LOo06BW/BmFZTyQ6XcXflrqIcGLoxJWIDyYWXhBIN1SJbEkAJJqBcgVOr1TSd62hbhdlUOEph1EiwPz5tdNJl4JnVKCdPlEPe1Q1sbRDcTSOtlmaNWbKSJOCJPxQ9anJVywy7yzRqHsKjhvUAjBg78goFw5diQqmzHWx72zeIztm4VuE8iQZ/0r0YTBF2lizOGU7qVSA3aCIsHMKoWVAojD4F26sf+K9Q47mBL8oMzEcOomMJhESp01KEhIollhxeZxjHECITGDMz4e6Y2J+6H0l/1FQwz+oSlT+5TU+QF0vkC7cbWfsd/CNAYWRbKXTgAAwVfdYtlSokBtReJzKuRE3AVPUt3vlrRTxy5QB0ILJ1KvmSSpLKVdwXAa4Li3dETBViJEFVehlwqvfd3a2TMEvax48YnNsq5N91FOAa4UHqqBpD5k345+6DMjIpSMCE07xLEHtZJTfxJgLpQGQponEsRkSw7OJ8DHNbinvr5G6Jh1PK2TqmI6CyQTApSyFlgSTdifebdkcijiajqutvZb1KbWtlCMToc3sOWj90MjGNDS487dFnwzMBUS5tKykhqi4vxa3jHOrEPcXt3Tg/qE1GCEQIRAhRWkEEHIwIIkQV0CJQABouxCEtLwEtJJSgBwxbgcxyHKLio4aFDu1qpnCSymmhNPBhbs4RWSrZipSpSKbpSzn5Ia9so7WGgUQXJJ7zmJlWzMMhQYpSRwYWfhwhktBsVQPcDIKWRh0F2SinICkMw424vHKq4sioQ2I6JkMcRJJlWkJSCShLZlgB5d51jRmPb/wBTfJZupvF5S/8AETPq5X2psM4jZMYLfw91LYn7ofSX/UVG7P6hKVP7lPxdZqIU5pF1cPxOkY1a7KepurNaXGGrlKtSlI5li19M9B4wl9e61lrwDuYH+1IGOi0yJWC7FkIgQoTgSk02LWirwS0huqszLmGbRJyZ7FlUpKTkDo2j9scekeBW7aYqjs2022T4jtJVUYslg2VQB7DCmNJFIwtaQBN1XiUOkjLnHIpAl4A3TRIFyFGXKBpWbKYOx5axSVK7iEk0tooHzH+e6LNAgyoJEwVdFFKIEIgQiBCIEIgQiBCIEKBTlwzbn+njU1nGnw9lTIA6V2nu7IhtV7TIKDTabQugNlGauuwISMofHzPq5fvmQ/RJNO/zRXoABxju91bsT90PpL/qKjqM/qEhU/uU7YkJvfNjfk3Mn74WxdfI3KNSimzO6DomsPLMuwSGOWjdpD38so5C6DGllgFbNRusbOb8r8/B4Fdw7MFROAQ7gUlmt/eNadZ9MyFm7DUzoI6JedKKc8tD+POOnh8UKnZdYpOtRNPooByWAJs9o1q1m04zbrNrHO0UcyG8ruGybtu8Ve4sdnc7s8lAGawF1xeDqO9Lcs/+TlwtC5xFFxJcPz1TLBiGdlqak4Y1bwDN7+HMNnGFfE8QCBEFXo4ctd2tIWUpJUkhy4Ue1wSLd2kZCuSMj7hSWCm8kC3Lu181JQJRfNrxiww8KCYE8lVKmKFLkFJLWBfW/lEOABICk2MeqbiilECEQIRAhECEQIRAhECEQIRAhECEQIRAhJS/38z6uX9qbD1D/H4n2WlH+x8Pdc2PiEiUb3Clkj/uK/ER0BWY1pk6BKVaFSc0WJgdVtYaZLSKqrEs97nVhoLN3RxX1c7sx3XSpYR7HFgFx8lXz8QkGkqAUGLcgRFZUuY4Mz7SozcWjqyoFxlYE6cGgzCJV3YepJZF47lyfjAlQDOCNAffl5xpTaHnKDdYVM7G8SOz95UFbSlFCiSSBYilT+BF+3KDhv5FXIvkOpGkj8wlpKnKUuQVJsWN8te7VrQ5XxFNwbFyPIpKlhKsOJEDnI/MprCLSlKjqPWYKtyFnI7IUrVuI4uTlHCPpgNIuenzzV5xKd253vVsb+Vs9YykLXgvvbTXT55I9JTvX9XOxt5X7oJCOC+1tdNPnmsfGzUJmg3AmAMWLFQJBe1jlATIVKmHqEmB/XW4/PoqVT94pbK737eGUXouY05nbbJSpReWAx/Yxt+beK7UikZs9rKz7g/GMi6blafS1CchFxfUesqrGTF1pCCA11PZw4sCzZP5RII0V2UuxnIsbfLykpEyaACuYSl2JTmHCcxSSR60SXNiQt3UCX5Gtv1HrMKfxoKU1kksTe/yslUsPk+cEiVnkBaXxb/W0ytEYhNJU5YWO6rPsZzFZWZw9TOGRc949Zj7qXXBwLucrH3sw74FXgvyl2w1uPzfwXPSEsTfdz3VeVr90Eq309SQI10uPzbxhd69O7nvZWPna3fBKrwX9r/x1uPzfwlHXp3s93Ox8rX7oJU8B/Z/8tLj828YXPSE7ue9luq87W74JR9PUlwjTW4/N/CVJM0EkajOx97MYFV1JzWh50PePTXzWbitsUKWmn1SAPvJ4chrFwyVo2hmAM6qJxapQCSQt0lTklxlm7ltfGJgFTkD76KKtqqQlKimqsLV9EJYBuKXOed4MsmECiHGNIhM4dTzlnjLlHzmQ3Q/x+J9lnSEPd4e6a6NsUBz6q121frC1hpf9NF8VW7IpjxS1NgNQuOy3pTsHz17Tn5wgnWiyQxRqXa7WHB8z9znlyjo4aKdM1HBIYj/AJKmVt08iWyaX0Z457jJJTzWw3KoqFSLWcCJY7K4O5KHDPTgbhJy5Ki+YIL7wsb2uP7w7WxRMjUHzCSp0Ce4jnotKEF0UQIRAhECEhtSYCyNfW8Dbz90BKyqkgRzScUWKIEJXG4TrKct0uyg4Nm0IuIsDC0Y/LPekfgTWsGwBBFixSQ98t3zi2da/Udyt+DFbu8lkrCgKT81iM8rWiMyrxRey04osEQIRAhECEQIRAhECFwpHAQKUFI4QIRSOECElL/fzPq5f2psPUP8fifZXo/2Ph7rR6PgdQg/9Rf21j74yxH+Ty9FZugPenscosANTfsY/wBovhaYfUgrPFPLWW3UMAkObXDNyDad4MaY4nOBtCzwYEE7ptSmDmEk4TC5KSw8S3BzlAoaIClArIgQiBCIEIgQszaTGYkjMBQV4hu/OIJssajgbKiKrJECEQIRAhECEQIRAhECEQIRAhECEQIRAhECEQISUv8AfzPq5f2psPUP8fifZaUf7Hw9050bmky0pawUsv8A9xVvMecUxLCHZjoVFN+Z2XkntoqukZnQOzcyGuO/WIwweagyfAqYpwgA/O9L9cUqDFiq18j28O2H8W2mQC7VJ06j2uhp18lf1CyoOq4u7ktpkWHGEXVKeWAy/VNilVziXfOiehdOIgQiBCIEIgQltpTiiWSOQJ4AkAnwiVDgS0ws0CM0qF2BCIEIgQiBCIEIgQiBCIEIgQiBCIEIgQiBCrmTWsASeA++NGU3P/qEKHXq0lqfmwHjGgwtUmIQSBuPNLYdRM+a6Sk0S7HtmQyym6myHc/wtKMZjBnT3V3R+cEpTf5ah4zFA9mhia7gWEOO4jySocG1pHz5ZaeLXWbEs2ffp3CNMJRcGkm0woxNQPIy7KKJFdVri2mRDmxPPyiuKruZUgcvVRSoio0lNhQBDA2dxezt3aacY5qeBAKYSXiVoDKIFKIEIgQiBCrxJFCnDikuONsokKRM2WLhwKQxcNaKHVKKyIUIgQiBC4pTBzlEEgCSrMY57g1oklJYPElSzexDgcGPvhPD4g1KhvYiw5QV3v5P+ObhsKyBcGCecifIEQJQmcXFZWku38vZE5nNdNSRfb+utvhUGjTfRy4YMd2bz/kmLkdNgCuyknrFCtTJbXN+MWDDxiMxsAde8/hZVK7BgmO4TJcXCcuwAv171Gfi98AGwIB5v9wjOtiIqhoNhE987eCYwX8WDhH1HtlzgY7ovPU7d3VPw8vOogQiBCIEKC1aDM5D9aRpTpmo4NChzoEq6VLYcSczxju0aQpNyhJvdmKnGqos7+ImfVy/tTYVxGyfwe/h7pNU2VIwgxEwraspZNILqmlIutSUgXuSbcYRq1C19vllIwQrO1jVM4bb0lUpa1CZuqkINNLAz6KCkpWQQOsS5fizxFTF1HG1lo3AADtG58PniqNn9LcOsEykTSvrEISimWVTFLCrOlbOEoUSFKSUgAkZQu4lxzErYYThxB+d9pTH+s8OhUpCkTQuaspIIQFIWJgQUrTW5IUoepVa+V4iFq2gYN070b6Qy8WJhlggJU28qWVOXfdQtRGRO8xvlEaKjmZDBK2oFCIEIiUIiELnVqWpKE2qdyGcBrliQ+g74kCUZS6wK1MLsGSgXTX9L8BaLBoWrcMwa3U9qbKTNAvSUuzAXyz5WgLZU1aIf3LHxWwVIlVVOoXUBk3LsihZZLOw5a2d1jxRLqufKqDOw1ilRge0tO6Yw1c0KgqNEkc/XwUV4cFQLkMCLc4DTBIPJWp4t7ab2G+aDe9wZlQThTYKWVAZDsycxlwJsXEjl+Tr90yf5EAl9Om1rz/1Cd7GBoJXUYYhRVWXOdh+ETwTnz5j9tOWiq7HtNDg8JsCecyd9dUHCCinvfV3ieA3IWc991H/APRq/UCvGmg2iIhMRskDqoqVAqkwgK7oEAqUClVlJBdLObF/Ju+GKGINImFlVY52iDPLgavfmH08YeZjC4NtcmFgaZE9yajoLNZ38RM+rl/amwriNk/g9/D3VmDwCJ2DSiYCU9YVWUUkFM1RSXTexAjmV/8AIfmyZY8sEhS/05IStK1BSykoJ+MXvKQdwrRUQtSbMTewzaMZVuK5ogmfVcV0YwjBKUKSWQAQpaSKCohQLghQrUHFyC0EqeM7ZO4Ho/h5JSqWgpUlKkg1KJNSgpRUSbqKgC5vEqXEkJDZww+HrlyxMSAoDeWVAMoglIUbAEl24Q19I8tDuf4lLPxTXEg7b+MfZPq23LAJLls2BDXbeqAZyCzxUYSrIB9VX6tgEn51nRaEuYFJChkQ4cNbsMYOaWkg7JhpDhI3SMnYU1ErrCtIQlNSigKrmAMp1MXKmBDZb0dAVmVHQRrpMQO4fNkt9LUYzNNhrEye/rr5pGThnqrxYSAiW4LqKgQFGwJGRN76GwhhzQIys3Pd3fPyl2NnWpsO/v8An4W3gej2IC0zPSiRUlRAfeS6SRfiAq3MQq6tSiAz5f8AXknqeFqg5s+/4/du9emTiElSkhQKktUHuHuHHMQqWkAGNV0A9pJaDcLvXJqCXFRBLasCAT3EjxiIMSjMJjdZG0ek0mSopUmZVwpZ+wqZxCVXHU6ZyuBnoujQ/jatZuZpEdVibJlIxUxYlvLSkPvEEkklmAySLPn5xTD4gV3EAQAlcZ/DjDNBLpJ8vNU4vDqlllpIJy59nKGSIXDeCww4KhzwEQqdpcKXNxAiJNwgA8u8wIuF2vjb9cYFObmuFfI/rtgUZu5dFy/hApFzKF+79e6BDl0KeBSCCuwIS05goKJbMP3JbzhrLlpNeNZWd3Zm9PRPJU4B4x2wZEpNZ/8AETPq5f2psLYjZP4Pfw90zsJShh3URSFL7SK1WjmVwTUIHyyvJDSXaJ8TkEvYJALFJGueV/CMFOdpM7DkrpaASSHDWzuXvfllEq7QCZChid3ecvxJOl78rF4FD4b2ll44hwpEm7lSgEp3g3yicrm/feOkwPaIqu1Ai/t3JN1RpMsb3m2oVWzUqmKlvIlBABcpSGzJAF7bwTa+bxbEZaYdFQk8p8L268lXD5qjmywQO7x9eq9CmUAmkBgzMOHKOaXEmSum0BogJYbYWiUuUpKpzWSTu2DWcXJcZjxhqhRqOIcBCipiqYaQ7yHz3TGwsFh5qJnWSkJUCKkZJQkBk0mzimxVrfS0aVcRUa6AdPv3/jkq0MNRezM4C/22j2J36LVm7bQFply0mYTYUtS40qJbTP3m0YNpFwzGw5rY4tgeGNuV5jEplS50z0iol0qUEKrrUesYgUhgipQFwd0WuI6Lc7mDh/iBb1+Fc52RlR3F7iYvJv3bedtFsdFMPJCpnVFZo3SVBIBc3ICfoB3AOULYpzyBm3+e6bwTKYJybW29unctvH4CXOTRMSFDTiOYOhjnVaTKrcrwutRrvouzMMFeZx2yk4WUgyz8elZKV5EhyWWNQzCEvoxTYMh7QmD7H0TVb+Wmp/yDsOgEcuZHTVZ+IxRnHrC4KrgPlyHKGGVOI0P5rgY2iadd7HbH/X2VaDaLJZpkKUClECEQIUJnnpAquXUPrApbO6lApUVDV2gUEbqIcAcTk/E/h90XpsL3Bo3VZytkqM9BBlsKiHfvIcmOs+kWZGsGiwF2uv8ALppSgBcgCGyQ0XWWpWekvPmH/pyvfNhbEGYKewe/h7pjYCwZNKiwK1seB6xWf6+6FqzHMIqtVQ9riabvBMoUUEhhldJHbccQ79t4H0W1hnpa8lkx7qRyuCZlLcIPqtZ7MbW8QxbSOenGmQNlDGLBYVPe9t2zEB+OucNYRjXVLrHEv7MA/hJ4gAsCbagO55FtOPGOpUq0mkB5ukYJ0V8qY10EDl8nwjOrh6dUSNea0p1XU/6+Sbl4sU1Epbkcu6OORBhdFtUFuZJKXSXQyqSCxZlDNnPLXiI6dNxq0IabhKMyMrdq4Wtj9uSZ8hVJZW4SCP5g45tyjmuNoXRr1mOYR81WNhcUUKSRYpLgKALxY4h5YGbBIU+y/Nut3ZW1K5hTNTLZQd6QLpyd87ceEQ2oeaepVczofF0zjtuyZKikJqLFSqWDHnxOcBetH4ljHZQJKxMJ+0bDLRXYI3XWVUpdSagApYAKmuRprEZlPGeLFt+qzdpbdwy5k1SZ0tLMSFLS6chvXsKnaKOk6JYDO/MWmD5pBW3MPLSv4wNKDnUkUBZKPnbqgbcYpTp5Gho2Wld1SvVNRwu4/pXL2ph2Cuul3diFhzTmzG7RaCluETsoYbbchaUKE2WQtNSXUASkAkmk3DAFxox4QQUFlQWI0TODx8qaCqWtKwCxKSFB+DpcOxHjBCh0ts4QriScgf15xCqSToF1KQMoFIaBopQKVwmBBMJdcwk2QVAZ9/AHWNqdB9QS0KkhxvA6pmRLPrKz0HAfjHUwuG4Qk6rCq+TASpxIKyzk5BtSH17/AChWtUe+rNPayuyn2Dm2+3umJMh2Uu6rs7Wfss7ND9OmSA6pcrGctm+aW/iJn1cv7U2KYjZOYPfw91LY1pI+kv8AqKjVrwGTyStUEOMpwknduycvIsDwb3nlC1Kmx1TOzTyv81VXOcW5DsoYiayMlPUASMymnLtYd7ZvCr6TadaIkarXO51MAazEpWWQtSwcgQQHLeHcIyxBioYsFcUgIzaH4d00BCy1AXCgcBEydFBa3UhR61jukObeFx4ZwKpdfslXzJ5WWUAGdm1fTub3Q/gAC4yVnXqOJE7JDBhisG6gprAQrXaQ8grd8AyNDfpP7TNj+riMVFnKEyY1iztb+4gVHOixVJlAuHzGZy8uDxKoAJkFYSOhuHMkSkzJol6pCkkEhBQotSQ6szzDhjE5k43Eucc9p/aan9Fpa+sebO+MKCboyR6qQ6PVb5JcXJzgzIFUjZVDobhwFAKmCqV1RNQcooShrp/kBfjytBmVuO73V8zoxJMwTKlgha1sCACVlyHZ6X0eDMqiq6IVI6IStyqbOV1cvq0uU2TQtAyRmELa2bAlzBmUmu6/etXZmzESKwgnfIJdtJaEBmA0QO94gmVm5xdqnYhVRAhKziojQXsHbI5qP3Q2yg0szSJKyNQSRy+fD/tcrIUUqKSphSwOr6RnXo8J2VXsRmAKdkDdGZ4vm+rx2aAYKYyaJNxkkqZUBmWjUkDVVS2DQz2Ym5tqSSPAQhgiXOe7ZbVomU1HQWKzv4iZ9XL+1NhXEbJ/B7+HumMJX6GihJKnmMdHM1TeGcYYdzG4h+Ygaei2xbajsMzI0nXpqlJc7EDNAN0jszCjbUkA8nEdSGbLizUGoV2HMxRUVoKfm7tmAuM7u584ye1hNiJV2h/9iPFIGXOJdSCVN62RzLWGWQLZxSrhadQy5Xp4io1oaRIE69/JM+jESypRKbOUvkfPlClbBsaS4GwTVLEZsoc0d/Tp0VkoAIFt6nLM5RylLcvJeakY/HJEsTghFQlMwuXmisqfJQSS6Q7M+sWgbJx1OjlOXafS33Vcva2MoSVuEugLV1aagsomVICXYgKEu9jc9sTvZaOpUTIF9fKR7SrUbYxRlrSEfHvLLISFJCSmWJmRNwsr0Lc2gjcqvCpNcINr+8ey9NJcplk+tSCSRrTe1tTlbuihSjx2rK9IaIQBCgpIJydvfAqkBx6KKBqLAi7f4zgUAE30Vks2D/rh5QK7Zi6lApRAhECEQIRAhECFWZVSg+XDief64w5gqbHvh2qxquLdl3GJLoKU1EE8tDme+HsXSdUaA0KlEgTJ+dyhMxVAY3L3bIE3a/KMnVvp6Ypi7lQ9pxI0VSMQpZcIqI7GHAu2sLu42I20WzaeS7rdf9JzDJUBvM5OmXLyjo4aiaTIKwqGXWMpZdXXjf3W9Xyy7T74ycyt9SHB3Y5ef6T7KmH+jLCz/kmzu61teu26h/ETPq5f2psXxGypg9/D3Xo+ho/2qfpTP6io4uKH/KfD0Xewf+EePqU/i9mpW5yPl4Rahi6lEQ3TkqYnA0q5zGx5phEgBASQCAOELlxLi7dMtptDAzZKq2XLLFiOyGKeNrtH9p6pap/HYdx/rHSyxelOEShKKQWKg9+372iwxNSo0tcZSmLwdJjHOYIskES87MNBk3hGK5oas/aeyetmSplZBlO267uU5sofNH3xIK1ZULAW6ysL/TIDo61YClpVUUpJ6wAusMzKUFMXfvjSDlzLZuIc+XQLbbx+AvSYHZqJS5q0gPMVUd0Bt1IYEabr9pjOVm6oXAA7JqaWY84hYvMXQXPEeHlAi5Xch+rwKbNC51diDq798CjLaDuopWb2sLWz/wDGBQHEfPZWBQzgV5C4VD/ECguCEqeBAIKlApRAhECFXNF0/SGpGvnG+Gnitjmsa47KajvpVLjCCtSixBazajWF/p28QvK2NUwI1FvBMQwskQKEkvZcszRNbfAZ+Tvllqb53jM0m5sy3Fd4Zkmyr/iJn1cv7U2McRsmMHv4e6f2NOUrBUSVqRNStanCWBHXGreWkpO6SWF3Aji4hzRWM/LLv4am84dpHtzKrm4rGhBUmaSlUwhBpFYDzaQU0OBaUS4yfWM81NbcGrJb7j10V6140KUnrgVOs0gJFKesTTStSaaih2BNjnEgsmFUsqZc2ynjcdiCmUuTMNATSpwl62vUKXJZmKAzu9oq0si60dSqZoGvUJ/ESOskJkTV1Timp2LE31Ap42ga8NfPyFR1Fzqd/hXmcLjBSaiXSWNi+bOzOY0dAXGqYSoyoGRrcXGnWYt3lM9cHAu5uLH3tbviJWXBfBdsNbj838FRilpKVG5pzDHyte/B41pVA0kHRVdRrMLXMAk94uORv6wqJqykJCVqL+run3kReoKQPZMypDHOJOSA3W4+17+EhWDGqNW4d3Nr+Fr9zxUUXGYvCs6gYaQ4drS8f68UDHUhJUlSUqsCX87W74h1JzWhx3Utwzzma0glut9vfwlXS5ySpWbgO9J97X7oylZCi6A+LO00/wBjxUvSUsFOWJb1Ve5niJC1+nqZiyLjvHrMKRWkqp1bgcvpZecTKzNFxZni3Uekylpy0kBTlnZykv4U1QSFDsFUL8kX11b6zH3VgnJcpHrHkfezQKopOyF4G8ajXpr9lwYhAc3YZmlTk+DnKIkLT6Z4qBkXInUesxtoSruuS4F3NxY+9rd8TKngvyl2w1uPzfwXOvTc33c7HytfuiJCngPlojXS4/NvGEGekNc72Vj52t3tBKOA/tf+Otx+b+EquXikkk33eRHaoWvwtD+FcymcztT6c0tVo1TECx0uPzbbWE16QlgX9bKx/COpxWQDOqx+mqy4Rdutx+fRd65LkPcBzYxPEbJE6KOBUyh0WNhol8TjgkIIFSVKCXdmctYG51PYIoawgEXBVxhnBzmPsQJ59+oS6torqmMkUynqD3UWdLWtFeK6TAsFcUGQ2Td325qK9s0BClpcLBUClyEgAM9uJz5xBr5QCd1IwmYkNOkC/wA+yMLOrmqWzVSZKm4OZhilZ2YNPNa4ZuRz28v2vU9DR/tUfSmf1VRx8UP+U+Hou1g/8I8fVUI6MtSBOIoXWkhACipwQVn5RAcPZwYz4lytuHoqZfREINQmlTFJpUkKTbrH3ScvjCRwPhAap5IFIKKtiS8OZcyZPppWSndN71F7nQG9gM+3RgfVkNCxqvp0YLz819F6KdipaQSqYGdjvanTt5Ri2i9xgArZ1em0ZiQvJ7eWlM8rQHSAyynIHg+Tg6aQ6Kb3UQTqPONvDkuTicj6hYzr3TcETz3jzXAYWSaCsDWBQSAqw1iLDN8olUAEyAr5KTmczpw/vHcwtE02X1KVe7M6VNaQbEOIYIBEFDXFplphZ/UqQwtTULh3LnIxyK+ELAXTZOB7H3Ezr8P6TcIqy4TAhLpX1hNMymnRg/axyjoUcC5zczrLF1VgMG/j62K4hFExrsr1T73jLFUOG62iuyHDOOh/Pj69VdNfIZ59kKIdyCrsP5rPfPL9WiQJMKnZFzdRPWBQTUm+mqXybjZ/CG3YXK9rCblTnaGzf7fb4VejBJd1EqPM28Mo6FPB02d6zdW5CPXz/EK0yhUFagNGxpgvD9ws83Zy98qyNFSFVJxSVEgEuORGRYs+YfhEkEKocCbLs+Wkh1pBbiHaKloOq0a8t0MKqX1aipASL+tu2J1uzEvAWCNNVAquJ1NlcZKbbosGFhYHTsiMo5K2d3NIJSBPmABgJcph3zYWxAiAE7hCTmJ+ar0nQ9YGERf5Uz+qqOLi3AVT4ei7uCBNEePqVtp98LhNFcVw4wHkgc1jdKpaSiXUAd+kAnKoM4GZUNG5m+UP4Fzg52XlPlt0K5n8k1pa3Nzjz3HeFi4QYZa5YEuaFLmk7xSH3km4a92JGYvfi7UNdrDLhAHfyPzkVz6Qw73tAaQS6duYP7jUL02OwYmSygJYDK1m4DlHIoVyypnInn0XcxGH4lPI0wRBHX5ZeQkS6a0kkUKIzyH6eNXkEy3Qrh4mmW1CHWP2+SrETPmgqfMjLxi9Og+p/ULGQ0SV1SAhJWs1NcDIDsHe0dahg2sM6lK1Koy6KobWRSCQrLQPdiWfiwMO5Cl+KIlCdqo1BDEj3sR2tBkKBUC6rFpmApS7s4cWsx+8eMY4ikXUyFtQqtzid1dKmVAHjHnSIT8EWKJcqoupmBsOw5njllHTwmGbAqOulqlXYfPnNZ2PkS0qIUVup1Wp5m755HsYR12k6pB4aDBV+GwhoqAAUopUAfkjNn7ye8wtimGqzIEzhiGkk2nx/CsSopWQpWjvkP8AAvHFxFHhOypsEGHDeVNYGQT4D9aQuodGgCnhk3uLiwJzYFmPl4x18HV4k5tRv3LB2Zrcs25JmH1kkJ2OCJhCiW5fR/GEX4gsrw42WjmQ1pAN07KmBQChkcoca4OEhZgrNRg2CRZS81pr0uWHAVEHm0a5lll80SsEsBiASyAFVeqGSFAD/wAu14kuCAwxdRk4RTAgbpuUuzupRP8A+O1oC4KA0rUQlgAzWy4RmtgkP4iZ9XL+1NhXEbJ/B7+HuvSdED/tEfSmf1VRxcWf+Q+Hou9gv8Q8fVbEssPGFWwAmzcpCbtvDhKphnywiXM6tZKhur1QovZVxbOJgkzCiREIHSDCOoekyXQmtQrS6UhIUVEPYUqBfgRF4KrIU/hfDmb1Any+uz6sKFbM53XfK8QQYUiExgcZLmoEyUtMxBdlIIKSxILEWsQR3QRCJlZ+M2FKXMMwi5z1GXCNKVc0tQD12S9fCtrQZgjlr5/hL47ZyJSTMRvWZSXz4FI+cOGo7odoYupWcKcxfb0PcufiMFSoNNWJtefUd6zkkKAIYg3H3R2lwbFK4/DkpAQkesCcgOb/ANrxZp5qj22sFRJlTnSFIQASamCcrPrr/mJJCqA7cJ6XKCTYAZ8OVhysPKMrzC2IGoSz0LUnQ3SO03A745GKoEVYbunQ7MwO8PL8j3VeKTMWhIlkpIcm7aFu5z5R08JUZky8rJCsx0wiZKnl3KWc6D1bW43D84ZlqzIedUtgxiCng7kvY3B4h82ZoqA1pIUAVCJTuIlipAUckl+Jy+/74RxOQ1WZtLpxpcKcjYqC5Zllk3So2GagW08IVxOELTLN1u14e2RY78uvd6JvDyyLqbsF279TDmFw5pAk6lLVHAxCmoXc5AGGCLzsFUREbrNxspSgZjaWB+boTzLnuhKuxzxxI/1+/RbUyAIJg+PlbwVmySQlncE24AsLRGErNB4ZPzks6jIMjTyuqEJUEopQesQCVkpzUUkEP8p1F7cBHVtN0oJgQLhXdZMqTSpRTnvJIqL3B3bWGrZveItCtJmyjKmTS113Z91mNKioBxk9I1ibIBcVjdIZk8TJYCpoWqWnqAhaUo66o19ckkOmkosxsFatCVckPt4de9dPCBppy6O+147vFbh/5Ez6uX9qbEYnUKcFv4e69H0NA9FR9KZ/VVHExUcYnp6LvYOeCPH1K1VL3VUkVEFlM4c5G2Yy1haQNU3E6LxGG/ZyUJCPSlqQqZJmTXSElS5UwrKkKlUqSVVEVXULGosI14h5LMNhW7R/Z9XMnzETynrkTEUqClhKZmGRJcVL/eAywqvMglJexAHkRZBbKcV0ZnJTiESsSlEucqau8l5iFzXqIm1hwCpTbriwciKmoDchSGQnuifR70FC5SZqpksqCkBSUgoNICg6AlNJKQWpGubvA55OoQGxut0EnlFJJVoAXl+kuLWqlMpykEvSzktb1tH1ju/xuGyDO/U6dP2vN/y+LNQinTNhr1/SwlTpqagAEkVKORcMu7PqQjIC5MdaAVxZcE2qbMARSyw28r/BGjnXJopAury60K/A1dWkrLqIc6Z3aIdE2VmTF1TjiUqSrRj+u+FKxLXhwTDWh7Y3n1B94800FpLG1w4fO40eGJBgrNpdFtFXhpYSPWq4ZZPaMaFFtKYOq0quzmYhW9Yn5w8RG8hZ5TyUJpdmNxcAHP8AtFXX0Vmt/wC4ePJJT5oWgkjeT2gg6g8iHjm1K4qNLaghw0TDGOY7Ibg+Xcf35pvCrcZuGcE5xvgqzngtdsl6jMpgK8w8s0tOmE2Ascy9+7lzjm4nGD+jPP8AC0YwkydEIQVoFWTu2pAyeGaQdUpjiKJDTZdThAFVaZ06OzP4RIwzBUzrR9YubB15pgGGFgiBCIELxPTKdKE2cFy1rKsPLAWlKD1O9PVWkqWCFNLUbD/409kJ4ggOMjby17/kLpYRri0QYubc9By7/uvTH/kTfq5f2psWxOoVMFv4e6awnW+gy+pCiTMmhdACltVMZgdK6ATwJjj4hrOMZ+WC7mFc4URHf6leh2dhlSpMlCJacgVgrIpJuprF94qtaFXHMZCdYAB2j7+6dCplSt1NIG6ay5P8wpsObmBHZgXv0/f4Va5s0IBoRU9x1hYDiFUXOVmHbEEkCVYNYXRJjp+1xK1lRFKaNDVvE2d00s2d3ikyLKSGje/29fZHXTaH6uXW/q9YaW41dW78mi8yFEMDtTHT9+6yNobRWpQSkAS2uai5PY2XfHXwWDLSH1B+vD92XBx+OY9pZTcZnlYj/wBpt5X5rNqmMd1NT2FRYjmabHkxjpTUjQT1/S5eShnAznLucome4Zr9ZHRJ4jZxUup/WG8assiABTcOkZkZmLio8QIEdf0sTRokOdmM7CLEd5m3SD1VI2QWWO5IqzASwfdtxyLGJ4tS9h3X/X5R9Ph5aM5g69kW6dq/2WmCvd3U/wA28bdm7fvaKS+1ut/1f7LUNow7tG2ltevat/8ASoxyVlC91NvU3nc8wU284xrB7mG3S/6t91rSFKWgON9bab2vf/5VOL2eV9XkGSUkBRsFM5BpubagQOpOIbbu128lalVpMzCTGotqRzGa3mVRK2QsVOoDUFNnIVUndp3WJ0JeKii8E/PtFld2JpFrYmdwRoNDBm9uYHVcGxmQAwJ3hdQsCUmyqLsU5MPWIiOC7Lpfr7x7K31NM1D2jHPLqe8ZrdZOgsr8LsuiaFA2AN3zcqJFIDAOo62YRdlItfO3zaFi+u19GJvOkWjnM305eK5ixMS0ylNWRSFEghi96fuhXF0nOGYi/L4FvRFBzuHmdl55RryjNv8A+2sKxG4qoAdWU3IJLHkluy7wvhKzabzm81hWbT4WaTPKLR1n7R4qE+YskOlH8rLLcbmnUcjkI1xjqhAO3cZ/CvTpYUkHOY3OUSOUDN7jorlFQIISCGuai78ACL3bUQgASQAr5aIY52Yztax6mbeRS86ZNSCBS6eZuTfhaxyDw8+rUpRSB0+/2ssm0sM5zSXOg62Fj3XvfourVNMs2BUQKrkUu1gGvmXuIYPF4R3J17u7T8KhpUZcJOhiRrrqZt4ZlZ6YpO6QlgGSaixIGRNNtOMD8S6lbLIHf+lAo0i1rg4xvbTpftfZWpxZNLJBJYqFR3Ry3bnkWi5xYDWk79/6/CgU6RLu0Y27OvXtWv1V6VLNRCRSMi5uWyUKbeJjVtYOJDYPj7f7UcNmRrpOt+zYdDN+kBeS6T4hacZL6ubKlKModZ1y5fVkVqCdxW8ogGaLN6wvnGNf+8SBbf51TmFA4ZJBN7QL6eXLmvQn/kTPq5f2psWxAiFlgzM+Cd6ITylAD2Kl/wBRULY6hnoioNR6Jn+PxBZXNM6O9V64Wz8Y4otqvQa6KQVFgZUEIWLRDtEDVCW0iRGyDKU2sSJZItoeyGMK0GuyRv8AtKY1xGHfB2/S87HpF5NECFIJs8Zl/aDR8C1bTGQucenefmq7MUCAwv8A2ilKm9rjmMjbzJ/S0rVKb2jK2Dv5AftQjdLIgQlsTiqFAEWYktcvUlIbvVFgJCq50FVzNoBhSCS4BcWTvMX52VBlUF/JdG0EtcHLMCz2cDXUQZSjOEzJmhQcPmRfNwWPmIqRCsDKmREKwMLPnyVIBpug5p1D8Gjm18JBzt05JwVOKI0d9j+Cu9dKUGIB1Z/xa8W+qoub2mqkV6Zn591ZJkSwp02PB/NtY1pMoOcHMWb6ziMrgFXiMIVFRSQOF8yzGKVsLxHlwP8AtXbVZlAdyjp396vWhKgkKU5HPMtfKGXMa+A4rBj8trFROER6twTfO9uHjFDh6UZOfstRWdOaBy09YS6ELQip3HzSLs9r8WaEauEhmefBbCoySCIPdcfCvW9GJqRKmEkU1OeDUj8I5rgSQAulgnDI4n5ZeD/aFhSvFyuoSZiEoQsoTJRMQ5WsAqJnIValwlmBvc2D1KpVJDHi45+6s6lRa01GmAeR9LHVak9STiZlIIHVy8y59abDtQPAGcyUjQcwk5BAt13UujgNCWDmtbf+xUa1C0UDm0hL0g84gZBeV7kR5xerUFlvCKuMXVgJQtVriBxtdAHJcXYhu/8Av4xDrEQgXF1DFodCgRZvdGtNzmvBbqsqrGOYWu0hebShxbN/KPRvrZHw+zY179x5LyrKPEpyy7p07tj5qYRuhRTa4eM3PmoabXXsY26eKu1kUhUc3s3E7335W+bKmG0oiBQiBCIEJPFHfsipSQCXLAAEkd5IPhFhoqO10VVMkjM5Bw51Fnb5W923ie0o7CkRIBBq0cXLNZXYHpB7oO0jsTKawxS24XDnxJc++Kmd1dsRZWxClECFBclJzSD3RQsa7ULRtV7f6kqlWAln5LdlozOGpHZX47z/AGg9QCqxs5L8U6J5635xn9IzNO3JRxGx/UT0EeUKeGwTFzc8sh+MTTw7WnM7VDngyGj57fLrXwOzFzbgADJz+sopiMYyi6NT7JjDYN9ZszA9+iq2js0oYLpL6ZxNHEsxMtym3NRWwz8NDswvy1XMFgmlTVIcAEEgGx7uUVeadKs1uUX39IVmipVoveXaR49edl5vbfRwYmeiYtdKUJYUJAmOVAn403SN0DdY3Ve8bVaHEcCTEKlDF8FhaBJPPTy+bJ1RfETdPi5f2psZ1hAAmVrhXZi4gR3ea0OhQsORmN/7FQt/IOIotA5+xTH8a0HEOJ2HuF61+Rjjz3LvQoKXfXwipcJUgWUqny90WmdFERqolHjFcqtKTx2PSkFIupm5d8O4bCPqwf8Ap5/hc/F46nRluruX5WZs7CCYSCWYR1MbiXUQMouVxv4/CNruOY2EJ7awCJaUDU+6EMA1z6+cnmT6Lp/yTm08PkA1gD1WNHdXnEQIRAhECEvPwtRJqKXDKAa47xbM5cYkGFUtlQVgQzVWqqAYEA9+Y5ROZGRRXs0FxUWL2YZlFOg4DKDMo4YTUuWz8yT4/wCIrKuBCnAhECEQIRAhTkSipQSMyWjOrUFNhcdlpSpmo8MG69Vs/ZqZaSDcnM/d2R53EYh9Z2Yr0dDDsotyt8/nom5UoJDJDAaRg5xcZK2AAEBJbT2YJt3ZQDDh3iGsNi3ULASClsThW1xexCjsbAmWhQWzk5ZhmicZiG1ngt2CjB4c0WFrtSVg7VkUTVDTMdhjr4KrxKIJ2suPjafDrGN7rD/iJn1cv7U2JxGy0we/h7qGx8RTKL1JDzN5wHdagwLuDeIeA+mWOHjtPmhgNOqKjXAmdLzHfb8rkvZ85KZcwYhQKQBMSZgKklVe8p1szFLB7xxS8f8AavRilf8AuI53/HqFbgtmTK0pmYstLSpZUmba5QUgkqqbMuR8q0Rn1hqOHABLh03TGypM2UormTSppYlUVitC2AekroLkE3NWcVc8EWartpQ6C8db/hVbM2fNRMlibiahLK6iJlgogUpU63d0KLMwcxJfP/Sq8Pszn/P4V4xBIKqVHh6t+YNTN3x6FtTsSGnpb8ryz6H/ACZXVBfU3jxtP2K19hq3vUUXs9mTrvXfwBjmfyVRxc1sWifH9e66/wDEUWhj35hMx4cxbfvjRU7ZxZUsihQosAab9l/e0a/xwy03PjX2+FY/ysOqsZmGnfYnnbppKT61iNxRBHIU21v7nhvNUc0SCDPcbTv1CR4VJrnQ4OAHeJMbW2POFETTvbhtllf6N/e0aOJM2Ijpfu+Qsmsa2Dmac3Xs95t6T0UTNLDcVfS1u2/ueJzmAcpv8vdQKIlwzi3W/S3rC71hcilVtbMey7+MTmMkQVHCGUOzC+15HebekrnWlgaFXOW645m7NEZzE5T0t+VbgNzludtt7we4Wn7KVZdqSzZ2bszd+6JzdqI8dlThjJmzDpeeukfdQ64s9CnfLdft9Zm74rxDlnKelp9VpwG58nEb1vHTSfsp1l2pOWdm7M38otm7UR47LPhjIXZh0vPXSPuo9aWJoVY5Wc8xfKIzmJyn54q/AGcNztvveB3G3tHepdZcClV9WsO2JzXAgqnC7JOYW8z0XOtz3VW5Z9kGfWxt8sp4N2jML9+nVamy8EF0qUlZSoswGX0i9s9Occ3F451M5GC/P9LpYT+OZUaXvcIE2594O628NKQiqmSoFOrXV9Evfyjl1K9Sp/Ykrq08NTpxkgT8umDirJPVzN7Rg6fpXtGS1yXIkW+WXfSN5QoXuh3ax5JL3MCjJYGQsnbe1ZksSFI3apgCkKlqUopqAUXSd0BLl7vaLsAMyqvGUxMrPmY3EqVipgWQmRWJSTLUErKk2qvvUq4DTR4vDbDmqykdv4zEDD4dQC1qnOpYMo1psgBKEhwkXNiXN2Ma0H5Hy0xCyrU21G5XBJT5RRipqTmES/tTY6tSoKjWubuuVQpmk5zHbR7pLDYATsOlJJDTFqBDG4WsZG2sbmkKjAClm1jSqEgLYwHRSWtKlGct1n4wMLtMCwzXGTdhjjYgmnVLSu/hIqUg4fIVk3oRKKllKygKFLAOyaQlg+u6784XbWdumXUhsp4joTKVUDNWAqZXkl71OHZz61ictIsKpCg0pWdtfoohJV8Yr4xRUQw+coi//wBoawTDWJmwHz2SWPrfThuW5MpjDSqEJSL0gB+wNHaa3K0Beee/O4u5pvDYpUt6TnGNfDMrRm2W+HxdShOTdVTFkkk5mNabGsaGt0CxqVHVHF7tSoxdZogQiBCIEIgQiBCIEIgQsKfttSSzIDlSRyaeZdS95wkJAUSzG4cWhc1iPnfH7Tgw4P2//MwPG3spbO22pYmKUiyEFVKfWsNaiBvZpytEsqkgkj5+9lWphw0gA6mO74N03gtqCYsJoUmyzvN8lSR8knUnwi7amYxCzfSytmeS9p0bmPLIfI5dscT+RYRWk7rtfxzwaMDb/aY29tROFw87ELumUgqYZqIFkjmosBzMIgSYTy8rL/aLLMhU0oQFJw+ImFBmi8yQoAy0qp3qqkkKAyUkteL8O6FXP6eTwnFqGFlA4ZlFCp6wpUsqUmoFMlSLqTkFFruxDGeGLXUqyb0/VJxE+ViMOhCZCFlS0TFKBUiRLmlKapSQX60JABq1pAvBw7WKhNdHunKMSqUkoQhSkTysdaDQuUuWmkFhUFJmhQNrEWvEGnCIVGxv2hy52Iw0kywjr5MtZVW9MyZLMxMpmD7iXqtdSA14DTgEoXOkn/NX9TK+3OjoYX/F4n2SFb/Keg9SvOYfGFMuWhJCSpU0kkgMlMy9NQIqdScwzPDmJrvo0M1NpJ0FifEgXhc6jSpvqnif1Hgn+je1lpnIBNcuYtSCFFJUN5VCk0pDiwBfi4hCsH1ac1XNzAAgCxuBIIOnPu0XTwhbTqkU2kNdvtzBn7L0eJ6V4WWtUtSiFoKwU0l3QEFhxcTEtxvwjBuFqFocBY/v8FdA1mgwUqvpphWf403SEgSlPMqUoAy3G8mpBDjlFvoKriAI8/G/JQcUxoJK81O6W1sooNZmBKhelCTNKAVKyBZJLR3aFAUWZR/srzuJLq1QvOm34/KFdJ5RpoTMU6pY9QjdmEhKg4uDSW4xtlKw4Dt13DdJZZCKwoKUQDSlSkpJWpKQVNmaXaIAkKDROy0dmbQRPliZLeklg4aAiFR7CwwU1AqIgQiBCIEKs1XhQivmOXTvT4OGytzzMbf7RvcoIxPd88ETg+/54qCpzZqSGBOYyGZ7IicRzCtGF5O+eKkmZnvC2eVuD31i7OKRd0eCyqcFphrSR1j22Uijnyyixp1CIzfb9qja1JpByad/6U2jdLoaBC1Ojswia3zgfK8c7+TYDSDuRXR/jHkVC3mF6SbKSoMpIUHBYhw4IILHUEA90cJdxZuPXhQr4xEtSqqvUCjUwDkt6zAB87CGKWHrVBLBb5zWFXE0qRh7r/OSUTtHDOt5CQJnrmhO/wDTGve8Mn+OrASCD3JYfyVEmDPX5daqsPJWAoolqdQUCUgupgAbj1mAD52hAyDBXQBkSETtmyVqqVJlqU71KQklwAHch3YDwERJQpowUoBhLQA4UwSAHAABZswAGOjCCULx/SM/71f1Mn7c6Onhf8XifZIVv8p6D1KwcJhapKFBRSpK5lw9wZhdJpILFhkcwOw9NzS6lAMHna3nIXIzAVDIlXbJw6kqSorLIKlBIUshyokE1n5ILAADiXhcYCgTmc0F8QXRBNhJtzTBx1Zghpty26JvG7OlTZ3XrQOsqlqcOLynoLcn72D5QzToNYzIJIv99VnUx1V7s1h4fmVRJ2HJSoKCS4UFB1KISxJASCWCXUTSLXjWAsX13v8A7FQPR/D1BVBcF7KUxNZUKg7FlE58YmVHFdEIw+wJCDupOaCHWotQSUAObAEm0SSSh1Z7tVz/AE9h3SaVApYhlqAcKJBIBYkEm/OIBhArPFk3s7Z8uQkolggElRckkk5kk9kCq95cZKagVEQIRAhECEQIRAhZE3Y6isqC0hySQQTV8YVpCg7MCTle8YmkZmfkymRXGWCPkQqpGwSmWuX1g3pdAISxD6quXY5DQWiBRhpE7KXYgOcHRvPz3V8nZcwKCjOUSCHupi1Aukqa4SvvXyESKZBmVDqzSIDfl/15LVjZLIgQrsLiVS1VJLGMa1BlZuVy2o130XZmqeIx0xZcqPYLDwEUpYSlTEAT1ur1cXWqGS6OlkuS+d4YAAEBLkkmSuRKhMYfHLQUMxCSbdpu3u7zCdfBtqEkanXyTlHGvpADUD8/Okr12Gm1pSoah48+9pa4tOy9Axwc0OG6sJiqsvnOLnFeLnKOqJf2prR3jTFOm1q41OpxKj3fN1kgrlkpRMUEhSmDJ1UTqnnGoquAWTqDSSV30mb7VXgj8sTxXKv07Eekzfaq8Eflg4rkfTsR6TN9qrwR+WDiuR9OxHpM32qvBH5YOK5H07Eekzfaq8Eflg4rkfTsR6TN9qrwR+WDiuR9OxHpM32qvBH5YOK5H07Eekzfaq8Eflg4rkfTsR6TN9qrwR+WDiuR9OxHpM32qvBH5YOK5H07Eekzfaq8Eflg4rkfTsR6TN9qrwR+WDiuR9OxHpM32qvBH5YOK5H07Eekzfaq8Eflg4rkfTsR6TN9qrwR+WDiuR9OxHpM32qvBH5YOK5H07Eekzfaq8Eflg4rkfTsR6TN9qrwR+WDiuR9OxHpM32qvBH5YOK5H07Eekzfaq8Eflg4rkfTsR6TN9qrwR+WDiuR9OxHpM32qvBH5YOK5H07Eekzfaq8Eflg4rkfTsVsraOIT6uImDso/LGVRral3NBW1MOp2Y4hcmbQnqABnrIGQZH5YGNbTJLQBKKmaoAHOJhN7EklapilrUosgXbIV8AOJiKryYlTQphkw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1730" name="Picture 18" descr="locator map of Kazakhstan"/>
          <p:cNvPicPr>
            <a:picLocks noChangeAspect="1" noChangeArrowheads="1"/>
          </p:cNvPicPr>
          <p:nvPr/>
        </p:nvPicPr>
        <p:blipFill>
          <a:blip r:embed="rId5" cstate="print"/>
          <a:srcRect/>
          <a:stretch>
            <a:fillRect/>
          </a:stretch>
        </p:blipFill>
        <p:spPr bwMode="auto">
          <a:xfrm>
            <a:off x="642272" y="757746"/>
            <a:ext cx="2461260" cy="2726817"/>
          </a:xfrm>
          <a:prstGeom prst="rect">
            <a:avLst/>
          </a:prstGeom>
          <a:noFill/>
        </p:spPr>
      </p:pic>
      <p:sp>
        <p:nvSpPr>
          <p:cNvPr id="13" name="TextBox 12"/>
          <p:cNvSpPr txBox="1"/>
          <p:nvPr/>
        </p:nvSpPr>
        <p:spPr>
          <a:xfrm>
            <a:off x="1179871" y="221226"/>
            <a:ext cx="1390124" cy="369332"/>
          </a:xfrm>
          <a:prstGeom prst="rect">
            <a:avLst/>
          </a:prstGeom>
          <a:noFill/>
        </p:spPr>
        <p:txBody>
          <a:bodyPr wrap="none" rtlCol="0">
            <a:spAutoFit/>
          </a:bodyPr>
          <a:lstStyle/>
          <a:p>
            <a:r>
              <a:rPr lang="en-US" dirty="0" smtClean="0"/>
              <a:t>Kazakhstan</a:t>
            </a:r>
            <a:endParaRPr lang="en-US" dirty="0"/>
          </a:p>
        </p:txBody>
      </p:sp>
      <p:sp>
        <p:nvSpPr>
          <p:cNvPr id="14" name="TextBox 13"/>
          <p:cNvSpPr txBox="1"/>
          <p:nvPr/>
        </p:nvSpPr>
        <p:spPr>
          <a:xfrm>
            <a:off x="5987845" y="221226"/>
            <a:ext cx="902811" cy="369332"/>
          </a:xfrm>
          <a:prstGeom prst="rect">
            <a:avLst/>
          </a:prstGeom>
          <a:noFill/>
        </p:spPr>
        <p:txBody>
          <a:bodyPr wrap="none" rtlCol="0">
            <a:spAutoFit/>
          </a:bodyPr>
          <a:lstStyle/>
          <a:p>
            <a:r>
              <a:rPr lang="en-US" dirty="0" smtClean="0"/>
              <a:t>Astana</a:t>
            </a:r>
            <a:endParaRPr lang="en-US" dirty="0"/>
          </a:p>
        </p:txBody>
      </p:sp>
      <p:sp>
        <p:nvSpPr>
          <p:cNvPr id="15" name="TextBox 14"/>
          <p:cNvSpPr txBox="1"/>
          <p:nvPr/>
        </p:nvSpPr>
        <p:spPr>
          <a:xfrm>
            <a:off x="3377371" y="3716597"/>
            <a:ext cx="2492990" cy="369332"/>
          </a:xfrm>
          <a:prstGeom prst="rect">
            <a:avLst/>
          </a:prstGeom>
          <a:noFill/>
        </p:spPr>
        <p:txBody>
          <a:bodyPr wrap="none" rtlCol="0">
            <a:spAutoFit/>
          </a:bodyPr>
          <a:lstStyle/>
          <a:p>
            <a:r>
              <a:rPr lang="en-US" dirty="0" err="1" smtClean="0"/>
              <a:t>Nazarbayev</a:t>
            </a:r>
            <a:r>
              <a:rPr lang="en-US" dirty="0" smtClean="0"/>
              <a:t> University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17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17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1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51" y="898151"/>
            <a:ext cx="7285704" cy="5078313"/>
          </a:xfrm>
          <a:prstGeom prst="rect">
            <a:avLst/>
          </a:prstGeom>
        </p:spPr>
        <p:txBody>
          <a:bodyPr wrap="square">
            <a:spAutoFit/>
          </a:bodyPr>
          <a:lstStyle/>
          <a:p>
            <a:r>
              <a:rPr lang="en-US" i="1" dirty="0" smtClean="0"/>
              <a:t>There is no doubt that the foregoing simple formulations  [ of the law of increase of entropy] accord with reality; they are confirmed by our everyday observations. But when we consider more closely the problem of the physical nature and the origin of these laws …, substantial difficulties arise, which to some extent have not yet been overcome.</a:t>
            </a:r>
          </a:p>
          <a:p>
            <a:r>
              <a:rPr lang="en-US" i="1" dirty="0" smtClean="0"/>
              <a:t>…</a:t>
            </a:r>
          </a:p>
          <a:p>
            <a:endParaRPr lang="en-US" i="1" dirty="0" smtClean="0"/>
          </a:p>
          <a:p>
            <a:r>
              <a:rPr lang="en-US" i="1" dirty="0" smtClean="0"/>
              <a:t>According </a:t>
            </a:r>
            <a:r>
              <a:rPr lang="en-US" i="1" dirty="0" smtClean="0"/>
              <a:t>to the results of statistics, the Universe [if regarded as closed system] </a:t>
            </a:r>
            <a:r>
              <a:rPr lang="en-US" i="1" dirty="0" smtClean="0"/>
              <a:t> ought </a:t>
            </a:r>
            <a:r>
              <a:rPr lang="en-US" i="1" dirty="0" smtClean="0"/>
              <a:t>to be in a state of complete statistical equilibrium.  </a:t>
            </a:r>
            <a:r>
              <a:rPr lang="en-US" i="1" dirty="0" smtClean="0"/>
              <a:t>More precisely, </a:t>
            </a:r>
            <a:r>
              <a:rPr lang="en-US" i="1" dirty="0" smtClean="0"/>
              <a:t>any finite region of it</a:t>
            </a:r>
            <a:r>
              <a:rPr lang="en-US" i="1" dirty="0" smtClean="0"/>
              <a:t>, however </a:t>
            </a:r>
            <a:r>
              <a:rPr lang="en-US" i="1" dirty="0" smtClean="0"/>
              <a:t>large, should have finite relaxation time and should be in equilibrium. </a:t>
            </a:r>
            <a:r>
              <a:rPr lang="en-US" i="1" dirty="0" smtClean="0"/>
              <a:t> Everyday </a:t>
            </a:r>
            <a:r>
              <a:rPr lang="en-US" i="1" dirty="0" smtClean="0"/>
              <a:t>experience shows us, however, that the properties of Nature bear no </a:t>
            </a:r>
            <a:r>
              <a:rPr lang="en-US" i="1" dirty="0" smtClean="0"/>
              <a:t>resemblance </a:t>
            </a:r>
            <a:r>
              <a:rPr lang="en-US" i="1" dirty="0" smtClean="0"/>
              <a:t>to those of an equilibrium system; and the astronomical </a:t>
            </a:r>
            <a:r>
              <a:rPr lang="en-US" i="1" dirty="0" smtClean="0"/>
              <a:t>results show </a:t>
            </a:r>
            <a:r>
              <a:rPr lang="en-US" i="1" dirty="0" smtClean="0"/>
              <a:t>that the same is true throughout the vast region of the Universe </a:t>
            </a:r>
            <a:r>
              <a:rPr lang="en-US" i="1" dirty="0" smtClean="0"/>
              <a:t>accessible to </a:t>
            </a:r>
            <a:r>
              <a:rPr lang="en-US" i="1" dirty="0" smtClean="0"/>
              <a:t>our observations</a:t>
            </a:r>
            <a:r>
              <a:rPr lang="en-US" i="1" dirty="0" smtClean="0"/>
              <a:t>.</a:t>
            </a:r>
          </a:p>
          <a:p>
            <a:endParaRPr lang="en-US" dirty="0" smtClean="0"/>
          </a:p>
          <a:p>
            <a:pPr algn="r"/>
            <a:r>
              <a:rPr lang="en-US" dirty="0" smtClean="0"/>
              <a:t>L.D. Landau and E. M. </a:t>
            </a:r>
            <a:r>
              <a:rPr lang="en-US" dirty="0" err="1" smtClean="0"/>
              <a:t>Lifshitz</a:t>
            </a:r>
            <a:r>
              <a:rPr lang="en-US" dirty="0" smtClean="0"/>
              <a:t>, Statistical Physics,  part 1.</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560" y="368717"/>
            <a:ext cx="8327921" cy="1200329"/>
          </a:xfrm>
          <a:prstGeom prst="rect">
            <a:avLst/>
          </a:prstGeom>
          <a:noFill/>
        </p:spPr>
        <p:txBody>
          <a:bodyPr wrap="none" rtlCol="0">
            <a:spAutoFit/>
          </a:bodyPr>
          <a:lstStyle/>
          <a:p>
            <a:r>
              <a:rPr lang="en-US" dirty="0" smtClean="0"/>
              <a:t>In this course:</a:t>
            </a:r>
          </a:p>
          <a:p>
            <a:endParaRPr lang="en-US" dirty="0" smtClean="0"/>
          </a:p>
          <a:p>
            <a:r>
              <a:rPr lang="en-US" b="1" dirty="0" smtClean="0"/>
              <a:t>Dynamic </a:t>
            </a:r>
            <a:r>
              <a:rPr lang="en-US" b="1" dirty="0" err="1" smtClean="0"/>
              <a:t>thermalization</a:t>
            </a:r>
            <a:r>
              <a:rPr lang="en-US" b="1" dirty="0" smtClean="0"/>
              <a:t> in systems with many equivalent simple parts and</a:t>
            </a:r>
          </a:p>
          <a:p>
            <a:r>
              <a:rPr lang="en-US" b="1" dirty="0" smtClean="0"/>
              <a:t>short-range interactions.</a:t>
            </a:r>
            <a:endParaRPr lang="en-US" b="1" dirty="0"/>
          </a:p>
        </p:txBody>
      </p:sp>
      <p:sp>
        <p:nvSpPr>
          <p:cNvPr id="3" name="Rectangle 2"/>
          <p:cNvSpPr/>
          <p:nvPr/>
        </p:nvSpPr>
        <p:spPr>
          <a:xfrm>
            <a:off x="3392744" y="1912433"/>
            <a:ext cx="2111375"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Connector 3"/>
          <p:cNvCxnSpPr/>
          <p:nvPr/>
        </p:nvCxnSpPr>
        <p:spPr>
          <a:xfrm rot="16200000" flipV="1">
            <a:off x="3871375" y="2478377"/>
            <a:ext cx="1165225" cy="11112"/>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623057" y="2107695"/>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5026282" y="2010858"/>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243769" y="2750633"/>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4950082" y="2488695"/>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4851657" y="2869695"/>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5123119" y="2412495"/>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4623057" y="2826833"/>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4600832" y="2336295"/>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5340607" y="2042608"/>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p:cNvSpPr txBox="1"/>
          <p:nvPr/>
        </p:nvSpPr>
        <p:spPr>
          <a:xfrm>
            <a:off x="294967" y="3392137"/>
            <a:ext cx="8191088" cy="3139321"/>
          </a:xfrm>
          <a:prstGeom prst="rect">
            <a:avLst/>
          </a:prstGeom>
          <a:noFill/>
        </p:spPr>
        <p:txBody>
          <a:bodyPr wrap="none" rtlCol="0">
            <a:spAutoFit/>
          </a:bodyPr>
          <a:lstStyle/>
          <a:p>
            <a:r>
              <a:rPr lang="en-US" u="sng" dirty="0" err="1" smtClean="0"/>
              <a:t>Ergodicity</a:t>
            </a:r>
            <a:r>
              <a:rPr lang="en-US" u="sng" dirty="0" smtClean="0"/>
              <a:t> hypothesis: </a:t>
            </a:r>
          </a:p>
          <a:p>
            <a:r>
              <a:rPr lang="en-US" dirty="0" smtClean="0"/>
              <a:t>Every phase space trajectory visits every small part of the energy shell with </a:t>
            </a:r>
          </a:p>
          <a:p>
            <a:r>
              <a:rPr lang="en-US" dirty="0" smtClean="0"/>
              <a:t>probability proportional to the volume of that part.</a:t>
            </a:r>
          </a:p>
          <a:p>
            <a:endParaRPr lang="en-US" dirty="0" smtClean="0"/>
          </a:p>
          <a:p>
            <a:r>
              <a:rPr lang="en-US" u="sng" dirty="0" err="1" smtClean="0"/>
              <a:t>Zermello’s</a:t>
            </a:r>
            <a:r>
              <a:rPr lang="en-US" u="sng" dirty="0" smtClean="0"/>
              <a:t> paradox:</a:t>
            </a:r>
          </a:p>
          <a:p>
            <a:r>
              <a:rPr lang="en-US" dirty="0" smtClean="0"/>
              <a:t>Because of </a:t>
            </a:r>
            <a:r>
              <a:rPr lang="en-US" dirty="0" err="1" smtClean="0"/>
              <a:t>ergodicity</a:t>
            </a:r>
            <a:r>
              <a:rPr lang="en-US" dirty="0" smtClean="0"/>
              <a:t>, every </a:t>
            </a:r>
            <a:r>
              <a:rPr lang="en-US" dirty="0" err="1" smtClean="0"/>
              <a:t>nonequilibrium</a:t>
            </a:r>
            <a:r>
              <a:rPr lang="en-US" dirty="0" smtClean="0"/>
              <a:t> state will eventually reappear in </a:t>
            </a:r>
          </a:p>
          <a:p>
            <a:r>
              <a:rPr lang="en-US" dirty="0" smtClean="0"/>
              <a:t>the system.</a:t>
            </a:r>
          </a:p>
          <a:p>
            <a:endParaRPr lang="en-US" dirty="0" smtClean="0"/>
          </a:p>
          <a:p>
            <a:r>
              <a:rPr lang="en-US" u="sng" dirty="0" smtClean="0"/>
              <a:t>Resolution of </a:t>
            </a:r>
            <a:r>
              <a:rPr lang="en-US" u="sng" dirty="0" err="1" smtClean="0"/>
              <a:t>Zermello’s</a:t>
            </a:r>
            <a:r>
              <a:rPr lang="en-US" u="sng" dirty="0" smtClean="0"/>
              <a:t> paradox:</a:t>
            </a:r>
          </a:p>
          <a:p>
            <a:r>
              <a:rPr lang="en-US" dirty="0" smtClean="0"/>
              <a:t>Time to wait for the spontaneous reappearance of macroscopic </a:t>
            </a:r>
            <a:r>
              <a:rPr lang="en-US" dirty="0" err="1" smtClean="0"/>
              <a:t>nonequilibrium</a:t>
            </a:r>
            <a:endParaRPr lang="en-US" dirty="0" smtClean="0"/>
          </a:p>
          <a:p>
            <a:r>
              <a:rPr lang="en-US" dirty="0" smtClean="0"/>
              <a:t>state is much longer than the estimated age of the Universe.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8.33333E-7 3.33333E-6 L -0.1125 3.33333E-6 " pathEditMode="relative" rAng="0" ptsTypes="AA">
                                      <p:cBhvr>
                                        <p:cTn id="6" dur="2000" fill="hold"/>
                                        <p:tgtEl>
                                          <p:spTgt spid="4"/>
                                        </p:tgtEl>
                                        <p:attrNameLst>
                                          <p:attrName>ppt_x</p:attrName>
                                          <p:attrName>ppt_y</p:attrName>
                                        </p:attrNameLst>
                                      </p:cBhvr>
                                      <p:rCtr x="-56" y="0"/>
                                    </p:animMotion>
                                  </p:childTnLst>
                                </p:cTn>
                              </p:par>
                              <p:par>
                                <p:cTn id="7" presetID="35" presetClass="path" presetSubtype="0" accel="50000" decel="50000" fill="hold" grpId="0" nodeType="withEffect">
                                  <p:stCondLst>
                                    <p:cond delay="0"/>
                                  </p:stCondLst>
                                  <p:childTnLst>
                                    <p:animMotion origin="layout" path="M 8.33333E-7 -1.11111E-6 L -0.05747 0.11991 " pathEditMode="relative" rAng="0" ptsTypes="AA">
                                      <p:cBhvr>
                                        <p:cTn id="8" dur="2000" fill="hold"/>
                                        <p:tgtEl>
                                          <p:spTgt spid="5"/>
                                        </p:tgtEl>
                                        <p:attrNameLst>
                                          <p:attrName>ppt_x</p:attrName>
                                          <p:attrName>ppt_y</p:attrName>
                                        </p:attrNameLst>
                                      </p:cBhvr>
                                      <p:rCtr x="-29" y="60"/>
                                    </p:animMotion>
                                  </p:childTnLst>
                                </p:cTn>
                              </p:par>
                              <p:par>
                                <p:cTn id="9" presetID="35" presetClass="path" presetSubtype="0" accel="50000" decel="50000" fill="hold" grpId="0" nodeType="withEffect">
                                  <p:stCondLst>
                                    <p:cond delay="0"/>
                                  </p:stCondLst>
                                  <p:childTnLst>
                                    <p:animMotion origin="layout" path="M 8.33333E-7 -2.22222E-6 L -0.09757 -0.02176 " pathEditMode="relative" rAng="0" ptsTypes="AA">
                                      <p:cBhvr>
                                        <p:cTn id="10" dur="2000" fill="hold"/>
                                        <p:tgtEl>
                                          <p:spTgt spid="11"/>
                                        </p:tgtEl>
                                        <p:attrNameLst>
                                          <p:attrName>ppt_x</p:attrName>
                                          <p:attrName>ppt_y</p:attrName>
                                        </p:attrNameLst>
                                      </p:cBhvr>
                                      <p:rCtr x="-49" y="-11"/>
                                    </p:animMotion>
                                  </p:childTnLst>
                                </p:cTn>
                              </p:par>
                              <p:par>
                                <p:cTn id="11" presetID="35" presetClass="path" presetSubtype="0" accel="50000" decel="50000" fill="hold" grpId="0" nodeType="withEffect">
                                  <p:stCondLst>
                                    <p:cond delay="0"/>
                                  </p:stCondLst>
                                  <p:childTnLst>
                                    <p:animMotion origin="layout" path="M 3.88889E-6 -3.33333E-6 L -0.13993 0.01829 " pathEditMode="relative" rAng="0" ptsTypes="AA">
                                      <p:cBhvr>
                                        <p:cTn id="12" dur="2000" fill="hold"/>
                                        <p:tgtEl>
                                          <p:spTgt spid="13"/>
                                        </p:tgtEl>
                                        <p:attrNameLst>
                                          <p:attrName>ppt_x</p:attrName>
                                          <p:attrName>ppt_y</p:attrName>
                                        </p:attrNameLst>
                                      </p:cBhvr>
                                      <p:rCtr x="-70" y="9"/>
                                    </p:animMotion>
                                  </p:childTnLst>
                                </p:cTn>
                              </p:par>
                              <p:par>
                                <p:cTn id="13" presetID="35" presetClass="path" presetSubtype="0" accel="50000" decel="50000" fill="hold" grpId="0" nodeType="withEffect">
                                  <p:stCondLst>
                                    <p:cond delay="0"/>
                                  </p:stCondLst>
                                  <p:childTnLst>
                                    <p:animMotion origin="layout" path="M 3.33333E-6 4.44444E-6 L -0.16875 -0.02662 " pathEditMode="relative" rAng="0" ptsTypes="AA">
                                      <p:cBhvr>
                                        <p:cTn id="14" dur="2000" fill="hold"/>
                                        <p:tgtEl>
                                          <p:spTgt spid="10"/>
                                        </p:tgtEl>
                                        <p:attrNameLst>
                                          <p:attrName>ppt_x</p:attrName>
                                          <p:attrName>ppt_y</p:attrName>
                                        </p:attrNameLst>
                                      </p:cBhvr>
                                      <p:rCtr x="-84" y="-13"/>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730" y="56550"/>
            <a:ext cx="8032968" cy="4739759"/>
          </a:xfrm>
          <a:prstGeom prst="rect">
            <a:avLst/>
          </a:prstGeom>
          <a:noFill/>
        </p:spPr>
        <p:txBody>
          <a:bodyPr wrap="none" rtlCol="0">
            <a:spAutoFit/>
          </a:bodyPr>
          <a:lstStyle/>
          <a:p>
            <a:pPr algn="ctr"/>
            <a:r>
              <a:rPr lang="en-US" sz="2400" b="1" dirty="0" smtClean="0"/>
              <a:t>Time reversibility of microscopic dynamics vs. </a:t>
            </a:r>
          </a:p>
          <a:p>
            <a:pPr algn="ctr"/>
            <a:r>
              <a:rPr lang="en-US" sz="2400" b="1" dirty="0" smtClean="0"/>
              <a:t>time irreversibility of the 2</a:t>
            </a:r>
            <a:r>
              <a:rPr lang="en-US" sz="2400" b="1" baseline="30000" dirty="0" smtClean="0"/>
              <a:t>nd</a:t>
            </a:r>
            <a:r>
              <a:rPr lang="en-US" sz="2400" b="1" dirty="0" smtClean="0"/>
              <a:t> law of thermodynamics: </a:t>
            </a:r>
          </a:p>
          <a:p>
            <a:endParaRPr lang="en-US" dirty="0" smtClean="0"/>
          </a:p>
          <a:p>
            <a:r>
              <a:rPr lang="en-US" u="sng" dirty="0" err="1" smtClean="0"/>
              <a:t>Loschmidt’s</a:t>
            </a:r>
            <a:r>
              <a:rPr lang="en-US" u="sng" dirty="0" smtClean="0"/>
              <a:t> paradox</a:t>
            </a:r>
            <a:r>
              <a:rPr lang="en-US" dirty="0" smtClean="0"/>
              <a:t>:</a:t>
            </a:r>
          </a:p>
          <a:p>
            <a:endParaRPr lang="en-US" dirty="0" smtClean="0"/>
          </a:p>
          <a:p>
            <a:r>
              <a:rPr lang="en-US" dirty="0" smtClean="0"/>
              <a:t>Reverse all </a:t>
            </a:r>
            <a:r>
              <a:rPr lang="en-US" dirty="0" err="1" smtClean="0"/>
              <a:t>momenta</a:t>
            </a:r>
            <a:r>
              <a:rPr lang="en-US" dirty="0" smtClean="0"/>
              <a:t> at </a:t>
            </a:r>
            <a:r>
              <a:rPr lang="en-US" sz="2000" i="1" dirty="0" smtClean="0">
                <a:latin typeface="Times New Roman" pitchFamily="18" charset="0"/>
                <a:cs typeface="Times New Roman" pitchFamily="18" charset="0"/>
              </a:rPr>
              <a:t>t</a:t>
            </a:r>
            <a:r>
              <a:rPr lang="en-US" sz="2000" dirty="0" smtClean="0">
                <a:latin typeface="Times New Roman" pitchFamily="18" charset="0"/>
                <a:cs typeface="Times New Roman" pitchFamily="18" charset="0"/>
              </a:rPr>
              <a:t> = </a:t>
            </a:r>
            <a:r>
              <a:rPr lang="en-US" sz="2000" i="1" dirty="0" smtClean="0">
                <a:latin typeface="Times New Roman" pitchFamily="18" charset="0"/>
                <a:cs typeface="Times New Roman" pitchFamily="18" charset="0"/>
              </a:rPr>
              <a:t>t</a:t>
            </a:r>
            <a:r>
              <a:rPr lang="en-US" sz="2000" baseline="-25000" dirty="0" smtClean="0">
                <a:latin typeface="Times New Roman" pitchFamily="18" charset="0"/>
                <a:cs typeface="Times New Roman" pitchFamily="18" charset="0"/>
              </a:rPr>
              <a:t>0</a:t>
            </a:r>
            <a:r>
              <a:rPr lang="en-US" dirty="0" smtClean="0"/>
              <a:t>. </a:t>
            </a:r>
          </a:p>
          <a:p>
            <a:r>
              <a:rPr lang="en-US" dirty="0" smtClean="0"/>
              <a:t>The probability of the resulting microstate is the</a:t>
            </a:r>
          </a:p>
          <a:p>
            <a:r>
              <a:rPr lang="en-US" dirty="0" smtClean="0"/>
              <a:t>same as the probability of the original one, but it</a:t>
            </a:r>
          </a:p>
          <a:p>
            <a:r>
              <a:rPr lang="en-US" dirty="0" smtClean="0"/>
              <a:t>will lead to the decrease of entropy.</a:t>
            </a:r>
          </a:p>
          <a:p>
            <a:endParaRPr lang="en-US" dirty="0" smtClean="0"/>
          </a:p>
          <a:p>
            <a:r>
              <a:rPr lang="en-US" dirty="0" smtClean="0"/>
              <a:t>Why does the entropy increase?</a:t>
            </a:r>
          </a:p>
          <a:p>
            <a:endParaRPr lang="en-US" dirty="0" smtClean="0"/>
          </a:p>
          <a:p>
            <a:r>
              <a:rPr lang="en-US" u="sng" dirty="0" smtClean="0"/>
              <a:t>Resolution of </a:t>
            </a:r>
            <a:r>
              <a:rPr lang="en-US" u="sng" dirty="0" err="1" smtClean="0"/>
              <a:t>Loschmidt’s</a:t>
            </a:r>
            <a:r>
              <a:rPr lang="en-US" u="sng" dirty="0" smtClean="0"/>
              <a:t> paradox:</a:t>
            </a:r>
          </a:p>
          <a:p>
            <a:endParaRPr lang="en-US" dirty="0" smtClean="0"/>
          </a:p>
          <a:p>
            <a:endParaRPr lang="en-US" dirty="0" smtClean="0"/>
          </a:p>
          <a:p>
            <a:endParaRPr lang="en-US" dirty="0"/>
          </a:p>
        </p:txBody>
      </p:sp>
      <p:pic>
        <p:nvPicPr>
          <p:cNvPr id="385027" name="Picture 3"/>
          <p:cNvPicPr>
            <a:picLocks noChangeAspect="1" noChangeArrowheads="1"/>
          </p:cNvPicPr>
          <p:nvPr/>
        </p:nvPicPr>
        <p:blipFill>
          <a:blip r:embed="rId2" cstate="print"/>
          <a:srcRect/>
          <a:stretch>
            <a:fillRect/>
          </a:stretch>
        </p:blipFill>
        <p:spPr bwMode="auto">
          <a:xfrm>
            <a:off x="5732146" y="1191224"/>
            <a:ext cx="2707005" cy="2113598"/>
          </a:xfrm>
          <a:prstGeom prst="rect">
            <a:avLst/>
          </a:prstGeom>
          <a:noFill/>
          <a:ln w="9525">
            <a:noFill/>
            <a:miter lim="800000"/>
            <a:headEnd/>
            <a:tailEnd/>
          </a:ln>
        </p:spPr>
      </p:pic>
      <p:pic>
        <p:nvPicPr>
          <p:cNvPr id="385028" name="Picture 4"/>
          <p:cNvPicPr>
            <a:picLocks noChangeAspect="1" noChangeArrowheads="1"/>
          </p:cNvPicPr>
          <p:nvPr/>
        </p:nvPicPr>
        <p:blipFill>
          <a:blip r:embed="rId3" cstate="print"/>
          <a:srcRect/>
          <a:stretch>
            <a:fillRect/>
          </a:stretch>
        </p:blipFill>
        <p:spPr bwMode="auto">
          <a:xfrm>
            <a:off x="1061086" y="4036342"/>
            <a:ext cx="7027545" cy="1693545"/>
          </a:xfrm>
          <a:prstGeom prst="rect">
            <a:avLst/>
          </a:prstGeom>
          <a:noFill/>
          <a:ln w="9525">
            <a:noFill/>
            <a:miter lim="800000"/>
            <a:headEnd/>
            <a:tailEnd/>
          </a:ln>
        </p:spPr>
      </p:pic>
      <p:pic>
        <p:nvPicPr>
          <p:cNvPr id="385029" name="Picture 5"/>
          <p:cNvPicPr>
            <a:picLocks noChangeAspect="1" noChangeArrowheads="1"/>
          </p:cNvPicPr>
          <p:nvPr/>
        </p:nvPicPr>
        <p:blipFill>
          <a:blip r:embed="rId4" cstate="print"/>
          <a:srcRect/>
          <a:stretch>
            <a:fillRect/>
          </a:stretch>
        </p:blipFill>
        <p:spPr bwMode="auto">
          <a:xfrm>
            <a:off x="2411730" y="4734524"/>
            <a:ext cx="1040130" cy="673418"/>
          </a:xfrm>
          <a:prstGeom prst="rect">
            <a:avLst/>
          </a:prstGeom>
          <a:noFill/>
          <a:ln w="9525">
            <a:noFill/>
            <a:miter lim="800000"/>
            <a:headEnd/>
            <a:tailEnd/>
          </a:ln>
        </p:spPr>
      </p:pic>
      <p:pic>
        <p:nvPicPr>
          <p:cNvPr id="385030" name="Picture 6"/>
          <p:cNvPicPr>
            <a:picLocks noChangeAspect="1" noChangeArrowheads="1"/>
          </p:cNvPicPr>
          <p:nvPr/>
        </p:nvPicPr>
        <p:blipFill>
          <a:blip r:embed="rId5" cstate="print"/>
          <a:srcRect/>
          <a:stretch>
            <a:fillRect/>
          </a:stretch>
        </p:blipFill>
        <p:spPr bwMode="auto">
          <a:xfrm>
            <a:off x="4488180" y="4691662"/>
            <a:ext cx="160020" cy="200025"/>
          </a:xfrm>
          <a:prstGeom prst="rect">
            <a:avLst/>
          </a:prstGeom>
          <a:noFill/>
          <a:ln w="9525">
            <a:noFill/>
            <a:miter lim="800000"/>
            <a:headEnd/>
            <a:tailEnd/>
          </a:ln>
        </p:spPr>
      </p:pic>
      <p:pic>
        <p:nvPicPr>
          <p:cNvPr id="385031" name="Picture 7"/>
          <p:cNvPicPr>
            <a:picLocks noChangeAspect="1" noChangeArrowheads="1"/>
          </p:cNvPicPr>
          <p:nvPr/>
        </p:nvPicPr>
        <p:blipFill>
          <a:blip r:embed="rId6" cstate="print"/>
          <a:srcRect t="13386"/>
          <a:stretch>
            <a:fillRect/>
          </a:stretch>
        </p:blipFill>
        <p:spPr bwMode="auto">
          <a:xfrm>
            <a:off x="4921568" y="4793226"/>
            <a:ext cx="1686878" cy="675676"/>
          </a:xfrm>
          <a:prstGeom prst="rect">
            <a:avLst/>
          </a:prstGeom>
          <a:noFill/>
          <a:ln w="9525">
            <a:noFill/>
            <a:miter lim="800000"/>
            <a:headEnd/>
            <a:tailEnd/>
          </a:ln>
        </p:spPr>
      </p:pic>
      <p:sp>
        <p:nvSpPr>
          <p:cNvPr id="9" name="TextBox 8"/>
          <p:cNvSpPr txBox="1"/>
          <p:nvPr/>
        </p:nvSpPr>
        <p:spPr>
          <a:xfrm>
            <a:off x="442452" y="5825631"/>
            <a:ext cx="8613897" cy="954107"/>
          </a:xfrm>
          <a:prstGeom prst="rect">
            <a:avLst/>
          </a:prstGeom>
          <a:noFill/>
        </p:spPr>
        <p:txBody>
          <a:bodyPr wrap="none" rtlCol="0">
            <a:spAutoFit/>
          </a:bodyPr>
          <a:lstStyle/>
          <a:p>
            <a:r>
              <a:rPr lang="en-US" dirty="0" smtClean="0"/>
              <a:t>For a given value of entropy </a:t>
            </a:r>
            <a:r>
              <a:rPr lang="en-US" sz="2000" i="1" dirty="0" smtClean="0">
                <a:latin typeface="Times New Roman" pitchFamily="18" charset="0"/>
                <a:cs typeface="Times New Roman" pitchFamily="18" charset="0"/>
              </a:rPr>
              <a:t>S</a:t>
            </a:r>
            <a:r>
              <a:rPr lang="en-US" sz="2000" baseline="-25000" dirty="0" smtClean="0"/>
              <a:t>0</a:t>
            </a:r>
            <a:r>
              <a:rPr lang="en-US" dirty="0" smtClean="0"/>
              <a:t>, the most likely situation corresponds to </a:t>
            </a:r>
            <a:r>
              <a:rPr lang="en-US" i="1" dirty="0" smtClean="0">
                <a:latin typeface="Times New Roman" pitchFamily="18" charset="0"/>
                <a:cs typeface="Times New Roman" pitchFamily="18" charset="0"/>
              </a:rPr>
              <a:t>S</a:t>
            </a:r>
            <a:r>
              <a:rPr lang="en-US" baseline="-25000" dirty="0" smtClean="0"/>
              <a:t>0</a:t>
            </a:r>
            <a:r>
              <a:rPr lang="en-US" dirty="0" smtClean="0"/>
              <a:t> being </a:t>
            </a:r>
          </a:p>
          <a:p>
            <a:r>
              <a:rPr lang="en-US" dirty="0" smtClean="0"/>
              <a:t>near a minimum of </a:t>
            </a:r>
            <a:r>
              <a:rPr lang="en-US" i="1"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a:t>
            </a:r>
            <a:r>
              <a:rPr lang="en-US" dirty="0" smtClean="0"/>
              <a:t>. Therefore, both the direct and the reversed time evolutions</a:t>
            </a:r>
          </a:p>
          <a:p>
            <a:r>
              <a:rPr lang="en-US" dirty="0" smtClean="0"/>
              <a:t>lead to the increase of entropy.</a:t>
            </a:r>
            <a:endParaRPr lang="en-US" dirty="0"/>
          </a:p>
        </p:txBody>
      </p:sp>
      <p:pic>
        <p:nvPicPr>
          <p:cNvPr id="385032" name="Picture 8"/>
          <p:cNvPicPr>
            <a:picLocks noChangeAspect="1" noChangeArrowheads="1"/>
          </p:cNvPicPr>
          <p:nvPr/>
        </p:nvPicPr>
        <p:blipFill>
          <a:blip r:embed="rId7" cstate="print"/>
          <a:srcRect/>
          <a:stretch>
            <a:fillRect/>
          </a:stretch>
        </p:blipFill>
        <p:spPr bwMode="auto">
          <a:xfrm>
            <a:off x="4919651" y="4676740"/>
            <a:ext cx="153353" cy="17335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5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50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50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50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50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50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P1000737.JPG"/>
          <p:cNvPicPr>
            <a:picLocks noChangeAspect="1"/>
          </p:cNvPicPr>
          <p:nvPr/>
        </p:nvPicPr>
        <p:blipFill>
          <a:blip r:embed="rId2" cstate="print"/>
          <a:srcRect/>
          <a:stretch>
            <a:fillRect/>
          </a:stretch>
        </p:blipFill>
        <p:spPr bwMode="auto">
          <a:xfrm>
            <a:off x="1076325" y="738034"/>
            <a:ext cx="7023100" cy="5265738"/>
          </a:xfrm>
          <a:prstGeom prst="rect">
            <a:avLst/>
          </a:prstGeom>
          <a:noFill/>
          <a:ln w="9525">
            <a:noFill/>
            <a:miter lim="800000"/>
            <a:headEnd/>
            <a:tailEnd/>
          </a:ln>
        </p:spPr>
      </p:pic>
      <p:sp>
        <p:nvSpPr>
          <p:cNvPr id="3" name="TextBox 2"/>
          <p:cNvSpPr txBox="1"/>
          <p:nvPr/>
        </p:nvSpPr>
        <p:spPr>
          <a:xfrm>
            <a:off x="1076325" y="5903913"/>
            <a:ext cx="6584688" cy="954107"/>
          </a:xfrm>
          <a:prstGeom prst="rect">
            <a:avLst/>
          </a:prstGeom>
          <a:noFill/>
        </p:spPr>
        <p:txBody>
          <a:bodyPr wrap="none">
            <a:spAutoFit/>
          </a:bodyPr>
          <a:lstStyle/>
          <a:p>
            <a:pPr>
              <a:defRPr/>
            </a:pPr>
            <a:endParaRPr lang="en-US" sz="1400" b="1" dirty="0" smtClean="0">
              <a:latin typeface="+mn-lt"/>
            </a:endParaRPr>
          </a:p>
          <a:p>
            <a:pPr>
              <a:defRPr/>
            </a:pPr>
            <a:r>
              <a:rPr lang="en-US" sz="1400" dirty="0" smtClean="0">
                <a:latin typeface="+mn-lt"/>
              </a:rPr>
              <a:t>Front </a:t>
            </a:r>
            <a:r>
              <a:rPr lang="en-US" sz="1400" dirty="0">
                <a:latin typeface="+mn-lt"/>
              </a:rPr>
              <a:t>row: Kai </a:t>
            </a:r>
            <a:r>
              <a:rPr lang="en-US" sz="1400" dirty="0" err="1">
                <a:latin typeface="+mn-lt"/>
              </a:rPr>
              <a:t>Ji</a:t>
            </a:r>
            <a:r>
              <a:rPr lang="en-US" sz="1400" dirty="0">
                <a:latin typeface="+mn-lt"/>
              </a:rPr>
              <a:t>, Frank </a:t>
            </a:r>
            <a:r>
              <a:rPr lang="en-US" sz="1400" dirty="0" err="1">
                <a:latin typeface="+mn-lt"/>
              </a:rPr>
              <a:t>Hantschel</a:t>
            </a:r>
            <a:r>
              <a:rPr lang="en-US" sz="1400" dirty="0">
                <a:latin typeface="+mn-lt"/>
              </a:rPr>
              <a:t>, </a:t>
            </a:r>
            <a:r>
              <a:rPr lang="en-US" sz="1400" dirty="0" err="1">
                <a:latin typeface="+mn-lt"/>
              </a:rPr>
              <a:t>Chahan</a:t>
            </a:r>
            <a:r>
              <a:rPr lang="en-US" sz="1400" dirty="0">
                <a:latin typeface="+mn-lt"/>
              </a:rPr>
              <a:t> </a:t>
            </a:r>
            <a:r>
              <a:rPr lang="en-US" sz="1400" dirty="0" err="1">
                <a:latin typeface="+mn-lt"/>
              </a:rPr>
              <a:t>Kropf</a:t>
            </a:r>
            <a:r>
              <a:rPr lang="en-US" sz="1400" dirty="0">
                <a:latin typeface="+mn-lt"/>
              </a:rPr>
              <a:t>, </a:t>
            </a:r>
            <a:r>
              <a:rPr lang="en-US" sz="1400" dirty="0" err="1">
                <a:latin typeface="+mn-lt"/>
              </a:rPr>
              <a:t>Tarek</a:t>
            </a:r>
            <a:r>
              <a:rPr lang="en-US" sz="1400" dirty="0">
                <a:latin typeface="+mn-lt"/>
              </a:rPr>
              <a:t> </a:t>
            </a:r>
            <a:r>
              <a:rPr lang="en-US" sz="1400" dirty="0" err="1">
                <a:latin typeface="+mn-lt"/>
              </a:rPr>
              <a:t>Elsayed</a:t>
            </a:r>
            <a:endParaRPr lang="en-US" sz="1400" dirty="0">
              <a:latin typeface="+mn-lt"/>
            </a:endParaRPr>
          </a:p>
          <a:p>
            <a:pPr>
              <a:defRPr/>
            </a:pPr>
            <a:r>
              <a:rPr lang="en-US" sz="1400" dirty="0">
                <a:latin typeface="+mn-lt"/>
              </a:rPr>
              <a:t>Back row: </a:t>
            </a:r>
            <a:r>
              <a:rPr lang="en-US" sz="1400" dirty="0" err="1">
                <a:latin typeface="+mn-lt"/>
              </a:rPr>
              <a:t>Gerit</a:t>
            </a:r>
            <a:r>
              <a:rPr lang="en-US" sz="1400" dirty="0">
                <a:latin typeface="+mn-lt"/>
              </a:rPr>
              <a:t> </a:t>
            </a:r>
            <a:r>
              <a:rPr lang="en-US" sz="1400" dirty="0" smtClean="0">
                <a:latin typeface="+mn-lt"/>
              </a:rPr>
              <a:t>Brandenburg, </a:t>
            </a:r>
            <a:r>
              <a:rPr lang="en-US" sz="1400" dirty="0">
                <a:latin typeface="+mn-lt"/>
              </a:rPr>
              <a:t>Ben Hess, </a:t>
            </a:r>
            <a:r>
              <a:rPr lang="en-US" sz="1400" dirty="0" smtClean="0">
                <a:latin typeface="+mn-lt"/>
              </a:rPr>
              <a:t>Walter </a:t>
            </a:r>
            <a:r>
              <a:rPr lang="en-US" sz="1400" dirty="0">
                <a:latin typeface="+mn-lt"/>
              </a:rPr>
              <a:t>Hahn, Fabian </a:t>
            </a:r>
            <a:r>
              <a:rPr lang="en-US" sz="1400" dirty="0" err="1">
                <a:latin typeface="+mn-lt"/>
              </a:rPr>
              <a:t>Kolley</a:t>
            </a:r>
            <a:r>
              <a:rPr lang="en-US" sz="1400" dirty="0"/>
              <a:t>,  Boris Fine</a:t>
            </a:r>
            <a:br>
              <a:rPr lang="en-US" sz="1400" dirty="0"/>
            </a:br>
            <a:r>
              <a:rPr lang="en-US" sz="1400" dirty="0">
                <a:latin typeface="+mn-lt"/>
              </a:rPr>
              <a:t> </a:t>
            </a:r>
          </a:p>
        </p:txBody>
      </p:sp>
      <p:sp>
        <p:nvSpPr>
          <p:cNvPr id="4" name="TextBox 3"/>
          <p:cNvSpPr txBox="1"/>
          <p:nvPr/>
        </p:nvSpPr>
        <p:spPr>
          <a:xfrm>
            <a:off x="840659" y="235973"/>
            <a:ext cx="7663765" cy="338554"/>
          </a:xfrm>
          <a:prstGeom prst="rect">
            <a:avLst/>
          </a:prstGeom>
          <a:noFill/>
        </p:spPr>
        <p:txBody>
          <a:bodyPr wrap="none" rtlCol="0">
            <a:spAutoFit/>
          </a:bodyPr>
          <a:lstStyle/>
          <a:p>
            <a:r>
              <a:rPr lang="en-US" sz="1600" b="1" dirty="0" smtClean="0"/>
              <a:t>Group - Quantum Dynamics and Complex Quantum Systems, ITP Heidelberg</a:t>
            </a:r>
            <a:endParaRPr lang="en-US" sz="1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216764" y="707941"/>
            <a:ext cx="6658897" cy="958645"/>
            <a:chOff x="2094271" y="1091381"/>
            <a:chExt cx="6658897" cy="958645"/>
          </a:xfrm>
        </p:grpSpPr>
        <p:sp>
          <p:nvSpPr>
            <p:cNvPr id="4" name="Rounded Rectangle 3"/>
            <p:cNvSpPr/>
            <p:nvPr/>
          </p:nvSpPr>
          <p:spPr>
            <a:xfrm>
              <a:off x="2094271" y="1091381"/>
              <a:ext cx="6658897" cy="9586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41755" y="1386037"/>
              <a:ext cx="6410729" cy="369332"/>
            </a:xfrm>
            <a:prstGeom prst="rect">
              <a:avLst/>
            </a:prstGeom>
            <a:noFill/>
          </p:spPr>
          <p:txBody>
            <a:bodyPr wrap="none" rtlCol="0">
              <a:spAutoFit/>
            </a:bodyPr>
            <a:lstStyle/>
            <a:p>
              <a:r>
                <a:rPr lang="en-US" dirty="0" smtClean="0"/>
                <a:t>thermodynamics = </a:t>
              </a:r>
              <a:r>
                <a:rPr lang="en-US" dirty="0" smtClean="0"/>
                <a:t>thermal properties of macroscopic objects</a:t>
              </a:r>
              <a:endParaRPr lang="en-US" dirty="0"/>
            </a:p>
          </p:txBody>
        </p:sp>
      </p:grpSp>
      <p:grpSp>
        <p:nvGrpSpPr>
          <p:cNvPr id="9" name="Group 9"/>
          <p:cNvGrpSpPr/>
          <p:nvPr/>
        </p:nvGrpSpPr>
        <p:grpSpPr>
          <a:xfrm>
            <a:off x="899652" y="1696083"/>
            <a:ext cx="7536420" cy="943896"/>
            <a:chOff x="1342103" y="2079523"/>
            <a:chExt cx="7131900" cy="943896"/>
          </a:xfrm>
        </p:grpSpPr>
        <p:sp>
          <p:nvSpPr>
            <p:cNvPr id="5" name="Rounded Rectangle 4"/>
            <p:cNvSpPr/>
            <p:nvPr/>
          </p:nvSpPr>
          <p:spPr>
            <a:xfrm>
              <a:off x="1342103" y="2079523"/>
              <a:ext cx="6916994" cy="9438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37494" y="2359742"/>
              <a:ext cx="6936509" cy="369332"/>
            </a:xfrm>
            <a:prstGeom prst="rect">
              <a:avLst/>
            </a:prstGeom>
            <a:noFill/>
          </p:spPr>
          <p:txBody>
            <a:bodyPr wrap="none" rtlCol="0">
              <a:spAutoFit/>
            </a:bodyPr>
            <a:lstStyle/>
            <a:p>
              <a:r>
                <a:rPr lang="en-US" dirty="0" smtClean="0"/>
                <a:t>microscopic foundation of thermodynamics = statistical mechanics</a:t>
              </a:r>
              <a:endParaRPr lang="en-US" dirty="0"/>
            </a:p>
          </p:txBody>
        </p:sp>
      </p:grpSp>
      <p:grpSp>
        <p:nvGrpSpPr>
          <p:cNvPr id="10" name="Group 7"/>
          <p:cNvGrpSpPr/>
          <p:nvPr/>
        </p:nvGrpSpPr>
        <p:grpSpPr>
          <a:xfrm>
            <a:off x="1766841" y="2639979"/>
            <a:ext cx="5566073" cy="1430594"/>
            <a:chOff x="1159192" y="4159045"/>
            <a:chExt cx="5566073" cy="1430594"/>
          </a:xfrm>
        </p:grpSpPr>
        <p:sp>
          <p:nvSpPr>
            <p:cNvPr id="7" name="Freeform 6"/>
            <p:cNvSpPr/>
            <p:nvPr/>
          </p:nvSpPr>
          <p:spPr>
            <a:xfrm>
              <a:off x="1159192" y="4159045"/>
              <a:ext cx="5566073" cy="1430594"/>
            </a:xfrm>
            <a:custGeom>
              <a:avLst/>
              <a:gdLst>
                <a:gd name="connsiteX0" fmla="*/ 345143 w 5566073"/>
                <a:gd name="connsiteY0" fmla="*/ 132736 h 1430594"/>
                <a:gd name="connsiteX1" fmla="*/ 492627 w 5566073"/>
                <a:gd name="connsiteY1" fmla="*/ 88490 h 1430594"/>
                <a:gd name="connsiteX2" fmla="*/ 1156305 w 5566073"/>
                <a:gd name="connsiteY2" fmla="*/ 117987 h 1430594"/>
                <a:gd name="connsiteX3" fmla="*/ 1244795 w 5566073"/>
                <a:gd name="connsiteY3" fmla="*/ 162232 h 1430594"/>
                <a:gd name="connsiteX4" fmla="*/ 1318537 w 5566073"/>
                <a:gd name="connsiteY4" fmla="*/ 176981 h 1430594"/>
                <a:gd name="connsiteX5" fmla="*/ 1539763 w 5566073"/>
                <a:gd name="connsiteY5" fmla="*/ 294968 h 1430594"/>
                <a:gd name="connsiteX6" fmla="*/ 1628253 w 5566073"/>
                <a:gd name="connsiteY6" fmla="*/ 353961 h 1430594"/>
                <a:gd name="connsiteX7" fmla="*/ 1701995 w 5566073"/>
                <a:gd name="connsiteY7" fmla="*/ 265471 h 1430594"/>
                <a:gd name="connsiteX8" fmla="*/ 1775737 w 5566073"/>
                <a:gd name="connsiteY8" fmla="*/ 176981 h 1430594"/>
                <a:gd name="connsiteX9" fmla="*/ 1878976 w 5566073"/>
                <a:gd name="connsiteY9" fmla="*/ 132736 h 1430594"/>
                <a:gd name="connsiteX10" fmla="*/ 2409918 w 5566073"/>
                <a:gd name="connsiteY10" fmla="*/ 117987 h 1430594"/>
                <a:gd name="connsiteX11" fmla="*/ 2454163 w 5566073"/>
                <a:gd name="connsiteY11" fmla="*/ 88490 h 1430594"/>
                <a:gd name="connsiteX12" fmla="*/ 2498408 w 5566073"/>
                <a:gd name="connsiteY12" fmla="*/ 73742 h 1430594"/>
                <a:gd name="connsiteX13" fmla="*/ 2527905 w 5566073"/>
                <a:gd name="connsiteY13" fmla="*/ 29497 h 1430594"/>
                <a:gd name="connsiteX14" fmla="*/ 2719634 w 5566073"/>
                <a:gd name="connsiteY14" fmla="*/ 14749 h 1430594"/>
                <a:gd name="connsiteX15" fmla="*/ 2763879 w 5566073"/>
                <a:gd name="connsiteY15" fmla="*/ 0 h 1430594"/>
                <a:gd name="connsiteX16" fmla="*/ 2852369 w 5566073"/>
                <a:gd name="connsiteY16" fmla="*/ 29497 h 1430594"/>
                <a:gd name="connsiteX17" fmla="*/ 2955608 w 5566073"/>
                <a:gd name="connsiteY17" fmla="*/ 132736 h 1430594"/>
                <a:gd name="connsiteX18" fmla="*/ 2999853 w 5566073"/>
                <a:gd name="connsiteY18" fmla="*/ 191729 h 1430594"/>
                <a:gd name="connsiteX19" fmla="*/ 3058847 w 5566073"/>
                <a:gd name="connsiteY19" fmla="*/ 280220 h 1430594"/>
                <a:gd name="connsiteX20" fmla="*/ 3206331 w 5566073"/>
                <a:gd name="connsiteY20" fmla="*/ 221226 h 1430594"/>
                <a:gd name="connsiteX21" fmla="*/ 3250576 w 5566073"/>
                <a:gd name="connsiteY21" fmla="*/ 176981 h 1430594"/>
                <a:gd name="connsiteX22" fmla="*/ 3324318 w 5566073"/>
                <a:gd name="connsiteY22" fmla="*/ 103239 h 1430594"/>
                <a:gd name="connsiteX23" fmla="*/ 3530795 w 5566073"/>
                <a:gd name="connsiteY23" fmla="*/ 88490 h 1430594"/>
                <a:gd name="connsiteX24" fmla="*/ 3575040 w 5566073"/>
                <a:gd name="connsiteY24" fmla="*/ 44245 h 1430594"/>
                <a:gd name="connsiteX25" fmla="*/ 3604537 w 5566073"/>
                <a:gd name="connsiteY25" fmla="*/ 103239 h 1430594"/>
                <a:gd name="connsiteX26" fmla="*/ 3634034 w 5566073"/>
                <a:gd name="connsiteY26" fmla="*/ 324465 h 1430594"/>
                <a:gd name="connsiteX27" fmla="*/ 3648782 w 5566073"/>
                <a:gd name="connsiteY27" fmla="*/ 427703 h 1430594"/>
                <a:gd name="connsiteX28" fmla="*/ 3707776 w 5566073"/>
                <a:gd name="connsiteY28" fmla="*/ 339213 h 1430594"/>
                <a:gd name="connsiteX29" fmla="*/ 3752021 w 5566073"/>
                <a:gd name="connsiteY29" fmla="*/ 235974 h 1430594"/>
                <a:gd name="connsiteX30" fmla="*/ 3825763 w 5566073"/>
                <a:gd name="connsiteY30" fmla="*/ 221226 h 1430594"/>
                <a:gd name="connsiteX31" fmla="*/ 4076485 w 5566073"/>
                <a:gd name="connsiteY31" fmla="*/ 235974 h 1430594"/>
                <a:gd name="connsiteX32" fmla="*/ 4164976 w 5566073"/>
                <a:gd name="connsiteY32" fmla="*/ 250723 h 1430594"/>
                <a:gd name="connsiteX33" fmla="*/ 4430447 w 5566073"/>
                <a:gd name="connsiteY33" fmla="*/ 265471 h 1430594"/>
                <a:gd name="connsiteX34" fmla="*/ 4518937 w 5566073"/>
                <a:gd name="connsiteY34" fmla="*/ 280220 h 1430594"/>
                <a:gd name="connsiteX35" fmla="*/ 4592679 w 5566073"/>
                <a:gd name="connsiteY35" fmla="*/ 294968 h 1430594"/>
                <a:gd name="connsiteX36" fmla="*/ 4946640 w 5566073"/>
                <a:gd name="connsiteY36" fmla="*/ 280220 h 1430594"/>
                <a:gd name="connsiteX37" fmla="*/ 4990885 w 5566073"/>
                <a:gd name="connsiteY37" fmla="*/ 265471 h 1430594"/>
                <a:gd name="connsiteX38" fmla="*/ 5049879 w 5566073"/>
                <a:gd name="connsiteY38" fmla="*/ 309716 h 1430594"/>
                <a:gd name="connsiteX39" fmla="*/ 5108873 w 5566073"/>
                <a:gd name="connsiteY39" fmla="*/ 339213 h 1430594"/>
                <a:gd name="connsiteX40" fmla="*/ 5167866 w 5566073"/>
                <a:gd name="connsiteY40" fmla="*/ 265471 h 1430594"/>
                <a:gd name="connsiteX41" fmla="*/ 5212111 w 5566073"/>
                <a:gd name="connsiteY41" fmla="*/ 221226 h 1430594"/>
                <a:gd name="connsiteX42" fmla="*/ 5285853 w 5566073"/>
                <a:gd name="connsiteY42" fmla="*/ 162232 h 1430594"/>
                <a:gd name="connsiteX43" fmla="*/ 5448085 w 5566073"/>
                <a:gd name="connsiteY43" fmla="*/ 191729 h 1430594"/>
                <a:gd name="connsiteX44" fmla="*/ 5507079 w 5566073"/>
                <a:gd name="connsiteY44" fmla="*/ 235974 h 1430594"/>
                <a:gd name="connsiteX45" fmla="*/ 5536576 w 5566073"/>
                <a:gd name="connsiteY45" fmla="*/ 294968 h 1430594"/>
                <a:gd name="connsiteX46" fmla="*/ 5566073 w 5566073"/>
                <a:gd name="connsiteY46" fmla="*/ 398207 h 1430594"/>
                <a:gd name="connsiteX47" fmla="*/ 5536576 w 5566073"/>
                <a:gd name="connsiteY47" fmla="*/ 560439 h 1430594"/>
                <a:gd name="connsiteX48" fmla="*/ 5521827 w 5566073"/>
                <a:gd name="connsiteY48" fmla="*/ 604684 h 1430594"/>
                <a:gd name="connsiteX49" fmla="*/ 5492331 w 5566073"/>
                <a:gd name="connsiteY49" fmla="*/ 707923 h 1430594"/>
                <a:gd name="connsiteX50" fmla="*/ 5477582 w 5566073"/>
                <a:gd name="connsiteY50" fmla="*/ 796413 h 1430594"/>
                <a:gd name="connsiteX51" fmla="*/ 5448085 w 5566073"/>
                <a:gd name="connsiteY51" fmla="*/ 884903 h 1430594"/>
                <a:gd name="connsiteX52" fmla="*/ 5433337 w 5566073"/>
                <a:gd name="connsiteY52" fmla="*/ 943897 h 1430594"/>
                <a:gd name="connsiteX53" fmla="*/ 5418589 w 5566073"/>
                <a:gd name="connsiteY53" fmla="*/ 1091381 h 1430594"/>
                <a:gd name="connsiteX54" fmla="*/ 5403840 w 5566073"/>
                <a:gd name="connsiteY54" fmla="*/ 1356852 h 1430594"/>
                <a:gd name="connsiteX55" fmla="*/ 5344847 w 5566073"/>
                <a:gd name="connsiteY55" fmla="*/ 1342103 h 1430594"/>
                <a:gd name="connsiteX56" fmla="*/ 5079376 w 5566073"/>
                <a:gd name="connsiteY56" fmla="*/ 1327355 h 1430594"/>
                <a:gd name="connsiteX57" fmla="*/ 5005634 w 5566073"/>
                <a:gd name="connsiteY57" fmla="*/ 1312607 h 1430594"/>
                <a:gd name="connsiteX58" fmla="*/ 4917143 w 5566073"/>
                <a:gd name="connsiteY58" fmla="*/ 1283110 h 1430594"/>
                <a:gd name="connsiteX59" fmla="*/ 4813905 w 5566073"/>
                <a:gd name="connsiteY59" fmla="*/ 1268361 h 1430594"/>
                <a:gd name="connsiteX60" fmla="*/ 4681169 w 5566073"/>
                <a:gd name="connsiteY60" fmla="*/ 1209368 h 1430594"/>
                <a:gd name="connsiteX61" fmla="*/ 4563182 w 5566073"/>
                <a:gd name="connsiteY61" fmla="*/ 1150374 h 1430594"/>
                <a:gd name="connsiteX62" fmla="*/ 4504189 w 5566073"/>
                <a:gd name="connsiteY62" fmla="*/ 1120878 h 1430594"/>
                <a:gd name="connsiteX63" fmla="*/ 4430447 w 5566073"/>
                <a:gd name="connsiteY63" fmla="*/ 1135626 h 1430594"/>
                <a:gd name="connsiteX64" fmla="*/ 4386202 w 5566073"/>
                <a:gd name="connsiteY64" fmla="*/ 1165123 h 1430594"/>
                <a:gd name="connsiteX65" fmla="*/ 4268214 w 5566073"/>
                <a:gd name="connsiteY65" fmla="*/ 1238865 h 1430594"/>
                <a:gd name="connsiteX66" fmla="*/ 4209221 w 5566073"/>
                <a:gd name="connsiteY66" fmla="*/ 1297858 h 1430594"/>
                <a:gd name="connsiteX67" fmla="*/ 4032240 w 5566073"/>
                <a:gd name="connsiteY67" fmla="*/ 1356852 h 1430594"/>
                <a:gd name="connsiteX68" fmla="*/ 3987995 w 5566073"/>
                <a:gd name="connsiteY68" fmla="*/ 1371600 h 1430594"/>
                <a:gd name="connsiteX69" fmla="*/ 3943750 w 5566073"/>
                <a:gd name="connsiteY69" fmla="*/ 1401097 h 1430594"/>
                <a:gd name="connsiteX70" fmla="*/ 3825763 w 5566073"/>
                <a:gd name="connsiteY70" fmla="*/ 1430594 h 1430594"/>
                <a:gd name="connsiteX71" fmla="*/ 3722524 w 5566073"/>
                <a:gd name="connsiteY71" fmla="*/ 1415845 h 1430594"/>
                <a:gd name="connsiteX72" fmla="*/ 3634034 w 5566073"/>
                <a:gd name="connsiteY72" fmla="*/ 1386349 h 1430594"/>
                <a:gd name="connsiteX73" fmla="*/ 3398060 w 5566073"/>
                <a:gd name="connsiteY73" fmla="*/ 1253613 h 1430594"/>
                <a:gd name="connsiteX74" fmla="*/ 3339066 w 5566073"/>
                <a:gd name="connsiteY74" fmla="*/ 1238865 h 1430594"/>
                <a:gd name="connsiteX75" fmla="*/ 3294821 w 5566073"/>
                <a:gd name="connsiteY75" fmla="*/ 1209368 h 1430594"/>
                <a:gd name="connsiteX76" fmla="*/ 3176834 w 5566073"/>
                <a:gd name="connsiteY76" fmla="*/ 1150374 h 1430594"/>
                <a:gd name="connsiteX77" fmla="*/ 2896614 w 5566073"/>
                <a:gd name="connsiteY77" fmla="*/ 1165123 h 1430594"/>
                <a:gd name="connsiteX78" fmla="*/ 2675389 w 5566073"/>
                <a:gd name="connsiteY78" fmla="*/ 1209368 h 1430594"/>
                <a:gd name="connsiteX79" fmla="*/ 2277182 w 5566073"/>
                <a:gd name="connsiteY79" fmla="*/ 1224116 h 1430594"/>
                <a:gd name="connsiteX80" fmla="*/ 2218189 w 5566073"/>
                <a:gd name="connsiteY80" fmla="*/ 1238865 h 1430594"/>
                <a:gd name="connsiteX81" fmla="*/ 2085453 w 5566073"/>
                <a:gd name="connsiteY81" fmla="*/ 1253613 h 1430594"/>
                <a:gd name="connsiteX82" fmla="*/ 1996963 w 5566073"/>
                <a:gd name="connsiteY82" fmla="*/ 1283110 h 1430594"/>
                <a:gd name="connsiteX83" fmla="*/ 1687247 w 5566073"/>
                <a:gd name="connsiteY83" fmla="*/ 1268361 h 1430594"/>
                <a:gd name="connsiteX84" fmla="*/ 1584008 w 5566073"/>
                <a:gd name="connsiteY84" fmla="*/ 1209368 h 1430594"/>
                <a:gd name="connsiteX85" fmla="*/ 1525014 w 5566073"/>
                <a:gd name="connsiteY85" fmla="*/ 1179871 h 1430594"/>
                <a:gd name="connsiteX86" fmla="*/ 1421776 w 5566073"/>
                <a:gd name="connsiteY86" fmla="*/ 1106129 h 1430594"/>
                <a:gd name="connsiteX87" fmla="*/ 1377531 w 5566073"/>
                <a:gd name="connsiteY87" fmla="*/ 1076632 h 1430594"/>
                <a:gd name="connsiteX88" fmla="*/ 1289040 w 5566073"/>
                <a:gd name="connsiteY88" fmla="*/ 1017639 h 1430594"/>
                <a:gd name="connsiteX89" fmla="*/ 1185802 w 5566073"/>
                <a:gd name="connsiteY89" fmla="*/ 1061884 h 1430594"/>
                <a:gd name="connsiteX90" fmla="*/ 1097311 w 5566073"/>
                <a:gd name="connsiteY90" fmla="*/ 1091381 h 1430594"/>
                <a:gd name="connsiteX91" fmla="*/ 1053066 w 5566073"/>
                <a:gd name="connsiteY91" fmla="*/ 1120878 h 1430594"/>
                <a:gd name="connsiteX92" fmla="*/ 979324 w 5566073"/>
                <a:gd name="connsiteY92" fmla="*/ 1179871 h 1430594"/>
                <a:gd name="connsiteX93" fmla="*/ 802343 w 5566073"/>
                <a:gd name="connsiteY93" fmla="*/ 1253613 h 1430594"/>
                <a:gd name="connsiteX94" fmla="*/ 728602 w 5566073"/>
                <a:gd name="connsiteY94" fmla="*/ 1268361 h 1430594"/>
                <a:gd name="connsiteX95" fmla="*/ 581118 w 5566073"/>
                <a:gd name="connsiteY95" fmla="*/ 1297858 h 1430594"/>
                <a:gd name="connsiteX96" fmla="*/ 522124 w 5566073"/>
                <a:gd name="connsiteY96" fmla="*/ 1283110 h 1430594"/>
                <a:gd name="connsiteX97" fmla="*/ 492627 w 5566073"/>
                <a:gd name="connsiteY97" fmla="*/ 1238865 h 1430594"/>
                <a:gd name="connsiteX98" fmla="*/ 418885 w 5566073"/>
                <a:gd name="connsiteY98" fmla="*/ 1150374 h 1430594"/>
                <a:gd name="connsiteX99" fmla="*/ 389389 w 5566073"/>
                <a:gd name="connsiteY99" fmla="*/ 1076632 h 1430594"/>
                <a:gd name="connsiteX100" fmla="*/ 345143 w 5566073"/>
                <a:gd name="connsiteY100" fmla="*/ 1017639 h 1430594"/>
                <a:gd name="connsiteX101" fmla="*/ 315647 w 5566073"/>
                <a:gd name="connsiteY101" fmla="*/ 973394 h 1430594"/>
                <a:gd name="connsiteX102" fmla="*/ 271402 w 5566073"/>
                <a:gd name="connsiteY102" fmla="*/ 914400 h 1430594"/>
                <a:gd name="connsiteX103" fmla="*/ 241905 w 5566073"/>
                <a:gd name="connsiteY103" fmla="*/ 855407 h 1430594"/>
                <a:gd name="connsiteX104" fmla="*/ 168163 w 5566073"/>
                <a:gd name="connsiteY104" fmla="*/ 766916 h 1430594"/>
                <a:gd name="connsiteX105" fmla="*/ 79673 w 5566073"/>
                <a:gd name="connsiteY105" fmla="*/ 707923 h 1430594"/>
                <a:gd name="connsiteX106" fmla="*/ 35427 w 5566073"/>
                <a:gd name="connsiteY106" fmla="*/ 678426 h 1430594"/>
                <a:gd name="connsiteX107" fmla="*/ 79673 w 5566073"/>
                <a:gd name="connsiteY107" fmla="*/ 353961 h 1430594"/>
                <a:gd name="connsiteX108" fmla="*/ 168163 w 5566073"/>
                <a:gd name="connsiteY108" fmla="*/ 265471 h 1430594"/>
                <a:gd name="connsiteX109" fmla="*/ 212408 w 5566073"/>
                <a:gd name="connsiteY109" fmla="*/ 221226 h 1430594"/>
                <a:gd name="connsiteX110" fmla="*/ 256653 w 5566073"/>
                <a:gd name="connsiteY110" fmla="*/ 206478 h 1430594"/>
                <a:gd name="connsiteX111" fmla="*/ 345143 w 5566073"/>
                <a:gd name="connsiteY111" fmla="*/ 191729 h 1430594"/>
                <a:gd name="connsiteX112" fmla="*/ 345143 w 5566073"/>
                <a:gd name="connsiteY112" fmla="*/ 132736 h 143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5566073" h="1430594">
                  <a:moveTo>
                    <a:pt x="345143" y="132736"/>
                  </a:moveTo>
                  <a:cubicBezTo>
                    <a:pt x="394304" y="117987"/>
                    <a:pt x="441347" y="90672"/>
                    <a:pt x="492627" y="88490"/>
                  </a:cubicBezTo>
                  <a:cubicBezTo>
                    <a:pt x="834866" y="73927"/>
                    <a:pt x="910705" y="87288"/>
                    <a:pt x="1156305" y="117987"/>
                  </a:cubicBezTo>
                  <a:cubicBezTo>
                    <a:pt x="1185802" y="132735"/>
                    <a:pt x="1213802" y="150962"/>
                    <a:pt x="1244795" y="162232"/>
                  </a:cubicBezTo>
                  <a:cubicBezTo>
                    <a:pt x="1268353" y="170799"/>
                    <a:pt x="1295677" y="166694"/>
                    <a:pt x="1318537" y="176981"/>
                  </a:cubicBezTo>
                  <a:cubicBezTo>
                    <a:pt x="1394750" y="211277"/>
                    <a:pt x="1480667" y="235872"/>
                    <a:pt x="1539763" y="294968"/>
                  </a:cubicBezTo>
                  <a:cubicBezTo>
                    <a:pt x="1595001" y="350206"/>
                    <a:pt x="1564221" y="332617"/>
                    <a:pt x="1628253" y="353961"/>
                  </a:cubicBezTo>
                  <a:cubicBezTo>
                    <a:pt x="1701489" y="244109"/>
                    <a:pt x="1607363" y="379028"/>
                    <a:pt x="1701995" y="265471"/>
                  </a:cubicBezTo>
                  <a:cubicBezTo>
                    <a:pt x="1740041" y="219816"/>
                    <a:pt x="1722512" y="214998"/>
                    <a:pt x="1775737" y="176981"/>
                  </a:cubicBezTo>
                  <a:cubicBezTo>
                    <a:pt x="1807631" y="154199"/>
                    <a:pt x="1842868" y="144772"/>
                    <a:pt x="1878976" y="132736"/>
                  </a:cubicBezTo>
                  <a:cubicBezTo>
                    <a:pt x="2116129" y="152498"/>
                    <a:pt x="2112591" y="162036"/>
                    <a:pt x="2409918" y="117987"/>
                  </a:cubicBezTo>
                  <a:cubicBezTo>
                    <a:pt x="2427452" y="115389"/>
                    <a:pt x="2438309" y="96417"/>
                    <a:pt x="2454163" y="88490"/>
                  </a:cubicBezTo>
                  <a:cubicBezTo>
                    <a:pt x="2468068" y="81538"/>
                    <a:pt x="2483660" y="78658"/>
                    <a:pt x="2498408" y="73742"/>
                  </a:cubicBezTo>
                  <a:cubicBezTo>
                    <a:pt x="2508240" y="58994"/>
                    <a:pt x="2510778" y="34064"/>
                    <a:pt x="2527905" y="29497"/>
                  </a:cubicBezTo>
                  <a:cubicBezTo>
                    <a:pt x="2589839" y="12981"/>
                    <a:pt x="2656031" y="22700"/>
                    <a:pt x="2719634" y="14749"/>
                  </a:cubicBezTo>
                  <a:cubicBezTo>
                    <a:pt x="2735060" y="12821"/>
                    <a:pt x="2749131" y="4916"/>
                    <a:pt x="2763879" y="0"/>
                  </a:cubicBezTo>
                  <a:cubicBezTo>
                    <a:pt x="2793376" y="9832"/>
                    <a:pt x="2825073" y="14608"/>
                    <a:pt x="2852369" y="29497"/>
                  </a:cubicBezTo>
                  <a:cubicBezTo>
                    <a:pt x="2923625" y="68364"/>
                    <a:pt x="2917844" y="79867"/>
                    <a:pt x="2955608" y="132736"/>
                  </a:cubicBezTo>
                  <a:cubicBezTo>
                    <a:pt x="2969895" y="152738"/>
                    <a:pt x="2985757" y="171592"/>
                    <a:pt x="2999853" y="191729"/>
                  </a:cubicBezTo>
                  <a:cubicBezTo>
                    <a:pt x="3020183" y="220772"/>
                    <a:pt x="3058847" y="280220"/>
                    <a:pt x="3058847" y="280220"/>
                  </a:cubicBezTo>
                  <a:cubicBezTo>
                    <a:pt x="3133638" y="258851"/>
                    <a:pt x="3154836" y="264138"/>
                    <a:pt x="3206331" y="221226"/>
                  </a:cubicBezTo>
                  <a:cubicBezTo>
                    <a:pt x="3222354" y="207874"/>
                    <a:pt x="3237223" y="193004"/>
                    <a:pt x="3250576" y="176981"/>
                  </a:cubicBezTo>
                  <a:cubicBezTo>
                    <a:pt x="3273179" y="149858"/>
                    <a:pt x="3282051" y="110698"/>
                    <a:pt x="3324318" y="103239"/>
                  </a:cubicBezTo>
                  <a:cubicBezTo>
                    <a:pt x="3392269" y="91247"/>
                    <a:pt x="3461969" y="93406"/>
                    <a:pt x="3530795" y="88490"/>
                  </a:cubicBezTo>
                  <a:cubicBezTo>
                    <a:pt x="3545543" y="73742"/>
                    <a:pt x="3554588" y="40154"/>
                    <a:pt x="3575040" y="44245"/>
                  </a:cubicBezTo>
                  <a:cubicBezTo>
                    <a:pt x="3596599" y="48557"/>
                    <a:pt x="3600485" y="81630"/>
                    <a:pt x="3604537" y="103239"/>
                  </a:cubicBezTo>
                  <a:cubicBezTo>
                    <a:pt x="3666400" y="433179"/>
                    <a:pt x="3588530" y="187959"/>
                    <a:pt x="3634034" y="324465"/>
                  </a:cubicBezTo>
                  <a:cubicBezTo>
                    <a:pt x="3638950" y="358878"/>
                    <a:pt x="3614695" y="420886"/>
                    <a:pt x="3648782" y="427703"/>
                  </a:cubicBezTo>
                  <a:cubicBezTo>
                    <a:pt x="3683544" y="434655"/>
                    <a:pt x="3707776" y="339213"/>
                    <a:pt x="3707776" y="339213"/>
                  </a:cubicBezTo>
                  <a:cubicBezTo>
                    <a:pt x="3714979" y="317603"/>
                    <a:pt x="3736074" y="247365"/>
                    <a:pt x="3752021" y="235974"/>
                  </a:cubicBezTo>
                  <a:cubicBezTo>
                    <a:pt x="3772419" y="221404"/>
                    <a:pt x="3801182" y="226142"/>
                    <a:pt x="3825763" y="221226"/>
                  </a:cubicBezTo>
                  <a:cubicBezTo>
                    <a:pt x="3909337" y="226142"/>
                    <a:pt x="3993081" y="228721"/>
                    <a:pt x="4076485" y="235974"/>
                  </a:cubicBezTo>
                  <a:cubicBezTo>
                    <a:pt x="4106276" y="238565"/>
                    <a:pt x="4135175" y="248240"/>
                    <a:pt x="4164976" y="250723"/>
                  </a:cubicBezTo>
                  <a:cubicBezTo>
                    <a:pt x="4253297" y="258083"/>
                    <a:pt x="4341957" y="260555"/>
                    <a:pt x="4430447" y="265471"/>
                  </a:cubicBezTo>
                  <a:lnTo>
                    <a:pt x="4518937" y="280220"/>
                  </a:lnTo>
                  <a:cubicBezTo>
                    <a:pt x="4543600" y="284704"/>
                    <a:pt x="4567612" y="294968"/>
                    <a:pt x="4592679" y="294968"/>
                  </a:cubicBezTo>
                  <a:cubicBezTo>
                    <a:pt x="4710768" y="294968"/>
                    <a:pt x="4828653" y="285136"/>
                    <a:pt x="4946640" y="280220"/>
                  </a:cubicBezTo>
                  <a:cubicBezTo>
                    <a:pt x="4961388" y="275304"/>
                    <a:pt x="4975937" y="261200"/>
                    <a:pt x="4990885" y="265471"/>
                  </a:cubicBezTo>
                  <a:cubicBezTo>
                    <a:pt x="5014520" y="272224"/>
                    <a:pt x="5029035" y="296688"/>
                    <a:pt x="5049879" y="309716"/>
                  </a:cubicBezTo>
                  <a:cubicBezTo>
                    <a:pt x="5068523" y="321368"/>
                    <a:pt x="5089208" y="329381"/>
                    <a:pt x="5108873" y="339213"/>
                  </a:cubicBezTo>
                  <a:cubicBezTo>
                    <a:pt x="5194906" y="310536"/>
                    <a:pt x="5119935" y="349351"/>
                    <a:pt x="5167866" y="265471"/>
                  </a:cubicBezTo>
                  <a:cubicBezTo>
                    <a:pt x="5178214" y="247362"/>
                    <a:pt x="5198758" y="237249"/>
                    <a:pt x="5212111" y="221226"/>
                  </a:cubicBezTo>
                  <a:cubicBezTo>
                    <a:pt x="5263427" y="159647"/>
                    <a:pt x="5213219" y="186444"/>
                    <a:pt x="5285853" y="162232"/>
                  </a:cubicBezTo>
                  <a:cubicBezTo>
                    <a:pt x="5307973" y="164997"/>
                    <a:pt x="5409891" y="169904"/>
                    <a:pt x="5448085" y="191729"/>
                  </a:cubicBezTo>
                  <a:cubicBezTo>
                    <a:pt x="5469427" y="203924"/>
                    <a:pt x="5487414" y="221226"/>
                    <a:pt x="5507079" y="235974"/>
                  </a:cubicBezTo>
                  <a:cubicBezTo>
                    <a:pt x="5516911" y="255639"/>
                    <a:pt x="5527915" y="274760"/>
                    <a:pt x="5536576" y="294968"/>
                  </a:cubicBezTo>
                  <a:cubicBezTo>
                    <a:pt x="5549269" y="324586"/>
                    <a:pt x="5558590" y="368276"/>
                    <a:pt x="5566073" y="398207"/>
                  </a:cubicBezTo>
                  <a:cubicBezTo>
                    <a:pt x="5559501" y="437638"/>
                    <a:pt x="5546879" y="519226"/>
                    <a:pt x="5536576" y="560439"/>
                  </a:cubicBezTo>
                  <a:cubicBezTo>
                    <a:pt x="5532805" y="575521"/>
                    <a:pt x="5526294" y="589793"/>
                    <a:pt x="5521827" y="604684"/>
                  </a:cubicBezTo>
                  <a:cubicBezTo>
                    <a:pt x="5511543" y="638965"/>
                    <a:pt x="5500379" y="673050"/>
                    <a:pt x="5492331" y="707923"/>
                  </a:cubicBezTo>
                  <a:cubicBezTo>
                    <a:pt x="5485607" y="737061"/>
                    <a:pt x="5484835" y="767402"/>
                    <a:pt x="5477582" y="796413"/>
                  </a:cubicBezTo>
                  <a:cubicBezTo>
                    <a:pt x="5470041" y="826577"/>
                    <a:pt x="5457019" y="855122"/>
                    <a:pt x="5448085" y="884903"/>
                  </a:cubicBezTo>
                  <a:cubicBezTo>
                    <a:pt x="5442261" y="904318"/>
                    <a:pt x="5438253" y="924232"/>
                    <a:pt x="5433337" y="943897"/>
                  </a:cubicBezTo>
                  <a:cubicBezTo>
                    <a:pt x="5428421" y="993058"/>
                    <a:pt x="5422109" y="1042100"/>
                    <a:pt x="5418589" y="1091381"/>
                  </a:cubicBezTo>
                  <a:cubicBezTo>
                    <a:pt x="5412275" y="1179783"/>
                    <a:pt x="5428848" y="1271827"/>
                    <a:pt x="5403840" y="1356852"/>
                  </a:cubicBezTo>
                  <a:cubicBezTo>
                    <a:pt x="5398121" y="1376298"/>
                    <a:pt x="5365033" y="1343938"/>
                    <a:pt x="5344847" y="1342103"/>
                  </a:cubicBezTo>
                  <a:cubicBezTo>
                    <a:pt x="5256584" y="1334079"/>
                    <a:pt x="5167866" y="1332271"/>
                    <a:pt x="5079376" y="1327355"/>
                  </a:cubicBezTo>
                  <a:cubicBezTo>
                    <a:pt x="5054795" y="1322439"/>
                    <a:pt x="5029818" y="1319203"/>
                    <a:pt x="5005634" y="1312607"/>
                  </a:cubicBezTo>
                  <a:cubicBezTo>
                    <a:pt x="4975637" y="1304426"/>
                    <a:pt x="4947923" y="1287507"/>
                    <a:pt x="4917143" y="1283110"/>
                  </a:cubicBezTo>
                  <a:lnTo>
                    <a:pt x="4813905" y="1268361"/>
                  </a:lnTo>
                  <a:cubicBezTo>
                    <a:pt x="4683748" y="1181592"/>
                    <a:pt x="4891797" y="1314683"/>
                    <a:pt x="4681169" y="1209368"/>
                  </a:cubicBezTo>
                  <a:lnTo>
                    <a:pt x="4563182" y="1150374"/>
                  </a:lnTo>
                  <a:lnTo>
                    <a:pt x="4504189" y="1120878"/>
                  </a:lnTo>
                  <a:cubicBezTo>
                    <a:pt x="4479608" y="1125794"/>
                    <a:pt x="4453918" y="1126824"/>
                    <a:pt x="4430447" y="1135626"/>
                  </a:cubicBezTo>
                  <a:cubicBezTo>
                    <a:pt x="4413850" y="1141850"/>
                    <a:pt x="4401233" y="1155729"/>
                    <a:pt x="4386202" y="1165123"/>
                  </a:cubicBezTo>
                  <a:cubicBezTo>
                    <a:pt x="4378044" y="1170222"/>
                    <a:pt x="4286358" y="1223313"/>
                    <a:pt x="4268214" y="1238865"/>
                  </a:cubicBezTo>
                  <a:cubicBezTo>
                    <a:pt x="4247099" y="1256963"/>
                    <a:pt x="4231469" y="1281172"/>
                    <a:pt x="4209221" y="1297858"/>
                  </a:cubicBezTo>
                  <a:cubicBezTo>
                    <a:pt x="4156009" y="1337767"/>
                    <a:pt x="4094036" y="1336254"/>
                    <a:pt x="4032240" y="1356852"/>
                  </a:cubicBezTo>
                  <a:lnTo>
                    <a:pt x="3987995" y="1371600"/>
                  </a:lnTo>
                  <a:cubicBezTo>
                    <a:pt x="3973247" y="1381432"/>
                    <a:pt x="3960408" y="1395039"/>
                    <a:pt x="3943750" y="1401097"/>
                  </a:cubicBezTo>
                  <a:cubicBezTo>
                    <a:pt x="3905651" y="1414951"/>
                    <a:pt x="3825763" y="1430594"/>
                    <a:pt x="3825763" y="1430594"/>
                  </a:cubicBezTo>
                  <a:cubicBezTo>
                    <a:pt x="3791350" y="1425678"/>
                    <a:pt x="3756396" y="1423662"/>
                    <a:pt x="3722524" y="1415845"/>
                  </a:cubicBezTo>
                  <a:cubicBezTo>
                    <a:pt x="3692228" y="1408854"/>
                    <a:pt x="3634034" y="1386349"/>
                    <a:pt x="3634034" y="1386349"/>
                  </a:cubicBezTo>
                  <a:cubicBezTo>
                    <a:pt x="3569158" y="1343098"/>
                    <a:pt x="3469734" y="1271531"/>
                    <a:pt x="3398060" y="1253613"/>
                  </a:cubicBezTo>
                  <a:lnTo>
                    <a:pt x="3339066" y="1238865"/>
                  </a:lnTo>
                  <a:cubicBezTo>
                    <a:pt x="3324318" y="1229033"/>
                    <a:pt x="3310382" y="1217856"/>
                    <a:pt x="3294821" y="1209368"/>
                  </a:cubicBezTo>
                  <a:cubicBezTo>
                    <a:pt x="3256219" y="1188312"/>
                    <a:pt x="3176834" y="1150374"/>
                    <a:pt x="3176834" y="1150374"/>
                  </a:cubicBezTo>
                  <a:cubicBezTo>
                    <a:pt x="3083427" y="1155290"/>
                    <a:pt x="2989578" y="1154794"/>
                    <a:pt x="2896614" y="1165123"/>
                  </a:cubicBezTo>
                  <a:cubicBezTo>
                    <a:pt x="2610636" y="1196899"/>
                    <a:pt x="2933891" y="1194162"/>
                    <a:pt x="2675389" y="1209368"/>
                  </a:cubicBezTo>
                  <a:cubicBezTo>
                    <a:pt x="2542792" y="1217168"/>
                    <a:pt x="2409918" y="1219200"/>
                    <a:pt x="2277182" y="1224116"/>
                  </a:cubicBezTo>
                  <a:cubicBezTo>
                    <a:pt x="2257518" y="1229032"/>
                    <a:pt x="2238223" y="1235783"/>
                    <a:pt x="2218189" y="1238865"/>
                  </a:cubicBezTo>
                  <a:cubicBezTo>
                    <a:pt x="2174189" y="1245634"/>
                    <a:pt x="2129106" y="1244882"/>
                    <a:pt x="2085453" y="1253613"/>
                  </a:cubicBezTo>
                  <a:cubicBezTo>
                    <a:pt x="2054965" y="1259711"/>
                    <a:pt x="1996963" y="1283110"/>
                    <a:pt x="1996963" y="1283110"/>
                  </a:cubicBezTo>
                  <a:cubicBezTo>
                    <a:pt x="1893724" y="1278194"/>
                    <a:pt x="1790246" y="1276944"/>
                    <a:pt x="1687247" y="1268361"/>
                  </a:cubicBezTo>
                  <a:cubicBezTo>
                    <a:pt x="1640440" y="1264460"/>
                    <a:pt x="1622618" y="1233499"/>
                    <a:pt x="1584008" y="1209368"/>
                  </a:cubicBezTo>
                  <a:cubicBezTo>
                    <a:pt x="1565364" y="1197716"/>
                    <a:pt x="1544103" y="1190779"/>
                    <a:pt x="1525014" y="1179871"/>
                  </a:cubicBezTo>
                  <a:cubicBezTo>
                    <a:pt x="1490259" y="1160011"/>
                    <a:pt x="1453428" y="1128737"/>
                    <a:pt x="1421776" y="1106129"/>
                  </a:cubicBezTo>
                  <a:cubicBezTo>
                    <a:pt x="1407352" y="1095826"/>
                    <a:pt x="1391148" y="1087979"/>
                    <a:pt x="1377531" y="1076632"/>
                  </a:cubicBezTo>
                  <a:cubicBezTo>
                    <a:pt x="1303881" y="1015258"/>
                    <a:pt x="1366795" y="1043557"/>
                    <a:pt x="1289040" y="1017639"/>
                  </a:cubicBezTo>
                  <a:cubicBezTo>
                    <a:pt x="1132987" y="1056652"/>
                    <a:pt x="1316752" y="1003684"/>
                    <a:pt x="1185802" y="1061884"/>
                  </a:cubicBezTo>
                  <a:cubicBezTo>
                    <a:pt x="1157389" y="1074512"/>
                    <a:pt x="1123181" y="1074134"/>
                    <a:pt x="1097311" y="1091381"/>
                  </a:cubicBezTo>
                  <a:cubicBezTo>
                    <a:pt x="1082563" y="1101213"/>
                    <a:pt x="1067246" y="1110243"/>
                    <a:pt x="1053066" y="1120878"/>
                  </a:cubicBezTo>
                  <a:cubicBezTo>
                    <a:pt x="1027883" y="1139765"/>
                    <a:pt x="1006655" y="1164253"/>
                    <a:pt x="979324" y="1179871"/>
                  </a:cubicBezTo>
                  <a:cubicBezTo>
                    <a:pt x="963236" y="1189064"/>
                    <a:pt x="850507" y="1241572"/>
                    <a:pt x="802343" y="1253613"/>
                  </a:cubicBezTo>
                  <a:cubicBezTo>
                    <a:pt x="778024" y="1259693"/>
                    <a:pt x="752921" y="1262281"/>
                    <a:pt x="728602" y="1268361"/>
                  </a:cubicBezTo>
                  <a:cubicBezTo>
                    <a:pt x="591314" y="1302683"/>
                    <a:pt x="834050" y="1261726"/>
                    <a:pt x="581118" y="1297858"/>
                  </a:cubicBezTo>
                  <a:cubicBezTo>
                    <a:pt x="561453" y="1292942"/>
                    <a:pt x="538990" y="1294354"/>
                    <a:pt x="522124" y="1283110"/>
                  </a:cubicBezTo>
                  <a:cubicBezTo>
                    <a:pt x="507376" y="1273278"/>
                    <a:pt x="503975" y="1252482"/>
                    <a:pt x="492627" y="1238865"/>
                  </a:cubicBezTo>
                  <a:cubicBezTo>
                    <a:pt x="451855" y="1189939"/>
                    <a:pt x="446348" y="1205301"/>
                    <a:pt x="418885" y="1150374"/>
                  </a:cubicBezTo>
                  <a:cubicBezTo>
                    <a:pt x="407046" y="1126695"/>
                    <a:pt x="402246" y="1099774"/>
                    <a:pt x="389389" y="1076632"/>
                  </a:cubicBezTo>
                  <a:cubicBezTo>
                    <a:pt x="377452" y="1055145"/>
                    <a:pt x="359430" y="1037641"/>
                    <a:pt x="345143" y="1017639"/>
                  </a:cubicBezTo>
                  <a:cubicBezTo>
                    <a:pt x="334840" y="1003215"/>
                    <a:pt x="325949" y="987818"/>
                    <a:pt x="315647" y="973394"/>
                  </a:cubicBezTo>
                  <a:cubicBezTo>
                    <a:pt x="301360" y="953392"/>
                    <a:pt x="284430" y="935244"/>
                    <a:pt x="271402" y="914400"/>
                  </a:cubicBezTo>
                  <a:cubicBezTo>
                    <a:pt x="259750" y="895756"/>
                    <a:pt x="252813" y="874496"/>
                    <a:pt x="241905" y="855407"/>
                  </a:cubicBezTo>
                  <a:cubicBezTo>
                    <a:pt x="222427" y="821321"/>
                    <a:pt x="199539" y="791320"/>
                    <a:pt x="168163" y="766916"/>
                  </a:cubicBezTo>
                  <a:cubicBezTo>
                    <a:pt x="140180" y="745152"/>
                    <a:pt x="109170" y="727587"/>
                    <a:pt x="79673" y="707923"/>
                  </a:cubicBezTo>
                  <a:lnTo>
                    <a:pt x="35427" y="678426"/>
                  </a:lnTo>
                  <a:cubicBezTo>
                    <a:pt x="42098" y="551685"/>
                    <a:pt x="0" y="443594"/>
                    <a:pt x="79673" y="353961"/>
                  </a:cubicBezTo>
                  <a:cubicBezTo>
                    <a:pt x="107387" y="322783"/>
                    <a:pt x="138666" y="294968"/>
                    <a:pt x="168163" y="265471"/>
                  </a:cubicBezTo>
                  <a:cubicBezTo>
                    <a:pt x="182911" y="250723"/>
                    <a:pt x="192621" y="227822"/>
                    <a:pt x="212408" y="221226"/>
                  </a:cubicBezTo>
                  <a:cubicBezTo>
                    <a:pt x="227156" y="216310"/>
                    <a:pt x="241477" y="209850"/>
                    <a:pt x="256653" y="206478"/>
                  </a:cubicBezTo>
                  <a:cubicBezTo>
                    <a:pt x="285844" y="199991"/>
                    <a:pt x="323998" y="212874"/>
                    <a:pt x="345143" y="191729"/>
                  </a:cubicBezTo>
                  <a:lnTo>
                    <a:pt x="345143" y="132736"/>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27258" y="4694904"/>
              <a:ext cx="4801314" cy="369332"/>
            </a:xfrm>
            <a:prstGeom prst="rect">
              <a:avLst/>
            </a:prstGeom>
            <a:noFill/>
          </p:spPr>
          <p:txBody>
            <a:bodyPr wrap="none" rtlCol="0">
              <a:spAutoFit/>
            </a:bodyPr>
            <a:lstStyle/>
            <a:p>
              <a:r>
                <a:rPr lang="en-US" dirty="0" smtClean="0"/>
                <a:t>dynamic foundations </a:t>
              </a:r>
              <a:r>
                <a:rPr lang="en-US" dirty="0" smtClean="0"/>
                <a:t>of  statistical mechanics</a:t>
              </a:r>
              <a:endParaRPr lang="en-US" dirty="0"/>
            </a:p>
          </p:txBody>
        </p:sp>
      </p:grpSp>
      <p:sp>
        <p:nvSpPr>
          <p:cNvPr id="12" name="TextBox 11"/>
          <p:cNvSpPr txBox="1"/>
          <p:nvPr/>
        </p:nvSpPr>
        <p:spPr>
          <a:xfrm>
            <a:off x="630247" y="4659521"/>
            <a:ext cx="7047122" cy="1815882"/>
          </a:xfrm>
          <a:prstGeom prst="rect">
            <a:avLst/>
          </a:prstGeom>
          <a:noFill/>
        </p:spPr>
        <p:txBody>
          <a:bodyPr wrap="none" rtlCol="0">
            <a:spAutoFit/>
          </a:bodyPr>
          <a:lstStyle/>
          <a:p>
            <a:r>
              <a:rPr lang="en-US" sz="1600" b="1" dirty="0" smtClean="0">
                <a:solidFill>
                  <a:srgbClr val="FF0000"/>
                </a:solidFill>
              </a:rPr>
              <a:t>The question of dynamic </a:t>
            </a:r>
            <a:r>
              <a:rPr lang="en-US" sz="1600" b="1" dirty="0" err="1" smtClean="0">
                <a:solidFill>
                  <a:srgbClr val="FF0000"/>
                </a:solidFill>
              </a:rPr>
              <a:t>thermalization</a:t>
            </a:r>
            <a:r>
              <a:rPr lang="en-US" sz="1600" b="1" dirty="0" smtClean="0">
                <a:solidFill>
                  <a:srgbClr val="FF0000"/>
                </a:solidFill>
              </a:rPr>
              <a:t>:</a:t>
            </a:r>
          </a:p>
          <a:p>
            <a:endParaRPr lang="en-US" sz="1600" dirty="0" smtClean="0">
              <a:solidFill>
                <a:srgbClr val="FF0000"/>
              </a:solidFill>
            </a:endParaRPr>
          </a:p>
          <a:p>
            <a:r>
              <a:rPr lang="en-US" sz="1600" b="1" dirty="0" smtClean="0"/>
              <a:t>What kind of </a:t>
            </a:r>
            <a:r>
              <a:rPr lang="en-US" sz="1600" b="1" dirty="0" smtClean="0"/>
              <a:t> statistical behavior emerges dynamically </a:t>
            </a:r>
            <a:r>
              <a:rPr lang="en-US" sz="1600" b="1" dirty="0" smtClean="0"/>
              <a:t>under realistic </a:t>
            </a:r>
            <a:endParaRPr lang="en-US" sz="1600" b="1" dirty="0" smtClean="0"/>
          </a:p>
          <a:p>
            <a:r>
              <a:rPr lang="en-US" sz="1600" b="1" dirty="0" smtClean="0"/>
              <a:t>manipulations with </a:t>
            </a:r>
            <a:r>
              <a:rPr lang="en-US" sz="1600" b="1" dirty="0" smtClean="0"/>
              <a:t>thermally isolated </a:t>
            </a:r>
            <a:r>
              <a:rPr lang="en-US" sz="1600" b="1" dirty="0" smtClean="0"/>
              <a:t>many-particle </a:t>
            </a:r>
            <a:r>
              <a:rPr lang="en-US" sz="1600" b="1" dirty="0" smtClean="0"/>
              <a:t>systems?</a:t>
            </a:r>
          </a:p>
          <a:p>
            <a:endParaRPr lang="en-US" sz="1600" dirty="0" smtClean="0"/>
          </a:p>
          <a:p>
            <a:pPr>
              <a:buFont typeface="Arial" pitchFamily="34" charset="0"/>
              <a:buChar char="•"/>
            </a:pPr>
            <a:r>
              <a:rPr lang="en-US" sz="1600" dirty="0" smtClean="0"/>
              <a:t> </a:t>
            </a:r>
            <a:r>
              <a:rPr lang="en-US" sz="1600" dirty="0" smtClean="0"/>
              <a:t>  </a:t>
            </a:r>
            <a:r>
              <a:rPr lang="en-US" sz="1600" dirty="0" smtClean="0"/>
              <a:t>Do many particle systems always evolve to equilibrium?</a:t>
            </a:r>
          </a:p>
          <a:p>
            <a:pPr>
              <a:buFont typeface="Arial" pitchFamily="34" charset="0"/>
              <a:buChar char="•"/>
            </a:pPr>
            <a:r>
              <a:rPr lang="en-US" sz="1600" dirty="0" smtClean="0"/>
              <a:t> </a:t>
            </a:r>
            <a:r>
              <a:rPr lang="en-US" sz="1600" dirty="0" smtClean="0"/>
              <a:t>  How do they evolve to equilibrium?</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709" y="436378"/>
            <a:ext cx="6710517" cy="3370153"/>
          </a:xfrm>
          <a:prstGeom prst="rect">
            <a:avLst/>
          </a:prstGeom>
        </p:spPr>
        <p:txBody>
          <a:bodyPr wrap="square">
            <a:spAutoFit/>
          </a:bodyPr>
          <a:lstStyle/>
          <a:p>
            <a:r>
              <a:rPr lang="en-US" b="1" dirty="0" smtClean="0"/>
              <a:t>Is statistical mechanics a fundamental branch of physics?</a:t>
            </a:r>
          </a:p>
          <a:p>
            <a:endParaRPr lang="en-US" dirty="0" smtClean="0"/>
          </a:p>
          <a:p>
            <a:endParaRPr lang="en-US" dirty="0" smtClean="0"/>
          </a:p>
          <a:p>
            <a:endParaRPr lang="en-US" dirty="0"/>
          </a:p>
          <a:p>
            <a:endParaRPr lang="en-US" dirty="0"/>
          </a:p>
          <a:p>
            <a:pPr>
              <a:lnSpc>
                <a:spcPct val="150000"/>
              </a:lnSpc>
            </a:pPr>
            <a:r>
              <a:rPr lang="en-US" dirty="0" smtClean="0"/>
              <a:t>“</a:t>
            </a:r>
            <a:r>
              <a:rPr lang="en-US" i="1" dirty="0" smtClean="0"/>
              <a:t>The ability to reduce everything to simple fundamental </a:t>
            </a:r>
          </a:p>
          <a:p>
            <a:pPr>
              <a:lnSpc>
                <a:spcPct val="150000"/>
              </a:lnSpc>
            </a:pPr>
            <a:r>
              <a:rPr lang="en-US" i="1" dirty="0" smtClean="0"/>
              <a:t>laws does not imply the ability to start from those laws </a:t>
            </a:r>
          </a:p>
          <a:p>
            <a:pPr>
              <a:lnSpc>
                <a:spcPct val="150000"/>
              </a:lnSpc>
            </a:pPr>
            <a:r>
              <a:rPr lang="en-US" i="1" dirty="0" smtClean="0"/>
              <a:t>and reconstruct the universe.</a:t>
            </a:r>
            <a:r>
              <a:rPr lang="en-US" dirty="0" smtClean="0"/>
              <a:t>”</a:t>
            </a:r>
          </a:p>
          <a:p>
            <a:endParaRPr lang="en-US" sz="1400" dirty="0" smtClean="0"/>
          </a:p>
          <a:p>
            <a:endParaRPr lang="en-US" sz="1400" dirty="0" smtClean="0"/>
          </a:p>
          <a:p>
            <a:r>
              <a:rPr lang="en-US" sz="1400" dirty="0" smtClean="0"/>
              <a:t>P.W. Anderson, </a:t>
            </a:r>
            <a:r>
              <a:rPr lang="en-US" sz="1400" i="1" dirty="0" smtClean="0"/>
              <a:t>More is different</a:t>
            </a:r>
            <a:r>
              <a:rPr lang="en-US" sz="1400" dirty="0" smtClean="0"/>
              <a:t>, Science </a:t>
            </a:r>
            <a:r>
              <a:rPr lang="en-US" sz="1400" b="1" dirty="0" smtClean="0"/>
              <a:t>177</a:t>
            </a:r>
            <a:r>
              <a:rPr lang="en-US" sz="1400" dirty="0" smtClean="0"/>
              <a:t>, 393 (1972)</a:t>
            </a:r>
            <a:endParaRPr lang="en-US" sz="1400" dirty="0"/>
          </a:p>
        </p:txBody>
      </p:sp>
      <p:pic>
        <p:nvPicPr>
          <p:cNvPr id="58370" name="Picture 2" descr="http://upload.wikimedia.org/wikipedia/commons/thumb/8/8d/Andersonphoto.jpg/200px-Andersonphoto.jpg"/>
          <p:cNvPicPr>
            <a:picLocks noChangeAspect="1" noChangeArrowheads="1"/>
          </p:cNvPicPr>
          <p:nvPr/>
        </p:nvPicPr>
        <p:blipFill>
          <a:blip r:embed="rId2" cstate="print"/>
          <a:srcRect/>
          <a:stretch>
            <a:fillRect/>
          </a:stretch>
        </p:blipFill>
        <p:spPr bwMode="auto">
          <a:xfrm>
            <a:off x="6512128" y="1609930"/>
            <a:ext cx="2295564" cy="2743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697" y="707923"/>
            <a:ext cx="4525598" cy="1200329"/>
          </a:xfrm>
          <a:prstGeom prst="rect">
            <a:avLst/>
          </a:prstGeom>
          <a:noFill/>
        </p:spPr>
        <p:txBody>
          <a:bodyPr wrap="none" rtlCol="0">
            <a:spAutoFit/>
          </a:bodyPr>
          <a:lstStyle/>
          <a:p>
            <a:r>
              <a:rPr lang="en-US" sz="2400" b="1" dirty="0" smtClean="0"/>
              <a:t>Why dynamic </a:t>
            </a:r>
            <a:r>
              <a:rPr lang="en-US" sz="2400" b="1" dirty="0" err="1" smtClean="0"/>
              <a:t>thermalization</a:t>
            </a:r>
            <a:r>
              <a:rPr lang="en-US" sz="2400" b="1" dirty="0" smtClean="0"/>
              <a:t>?</a:t>
            </a:r>
          </a:p>
          <a:p>
            <a:endParaRPr lang="en-US" sz="2400" b="1" dirty="0" smtClean="0"/>
          </a:p>
          <a:p>
            <a:endParaRPr lang="en-US" sz="2400" b="1" dirty="0"/>
          </a:p>
        </p:txBody>
      </p:sp>
      <p:sp>
        <p:nvSpPr>
          <p:cNvPr id="4" name="TextBox 3"/>
          <p:cNvSpPr txBox="1"/>
          <p:nvPr/>
        </p:nvSpPr>
        <p:spPr>
          <a:xfrm>
            <a:off x="368710" y="1533833"/>
            <a:ext cx="7648248" cy="3970318"/>
          </a:xfrm>
          <a:prstGeom prst="rect">
            <a:avLst/>
          </a:prstGeom>
          <a:noFill/>
        </p:spPr>
        <p:txBody>
          <a:bodyPr wrap="none" rtlCol="0">
            <a:spAutoFit/>
          </a:bodyPr>
          <a:lstStyle/>
          <a:p>
            <a:pPr marL="342900" indent="-342900"/>
            <a:r>
              <a:rPr lang="en-US" dirty="0" smtClean="0"/>
              <a:t>1.   Understanding </a:t>
            </a:r>
            <a:r>
              <a:rPr lang="en-US" dirty="0" smtClean="0"/>
              <a:t>the applicability </a:t>
            </a:r>
            <a:r>
              <a:rPr lang="en-US" dirty="0" smtClean="0"/>
              <a:t>limits of </a:t>
            </a:r>
            <a:r>
              <a:rPr lang="en-US" dirty="0" smtClean="0"/>
              <a:t>equilibrium statistical physics</a:t>
            </a:r>
            <a:r>
              <a:rPr lang="en-US" dirty="0" smtClean="0"/>
              <a:t>.</a:t>
            </a:r>
          </a:p>
          <a:p>
            <a:pPr marL="342900" indent="-342900"/>
            <a:r>
              <a:rPr lang="en-US" dirty="0" smtClean="0"/>
              <a:t> </a:t>
            </a:r>
            <a:r>
              <a:rPr lang="en-US" dirty="0" smtClean="0"/>
              <a:t>     Exploring </a:t>
            </a:r>
            <a:r>
              <a:rPr lang="en-US" dirty="0" err="1" smtClean="0"/>
              <a:t>nonequilibrium</a:t>
            </a:r>
            <a:r>
              <a:rPr lang="en-US" dirty="0" smtClean="0"/>
              <a:t> physics: </a:t>
            </a:r>
            <a:r>
              <a:rPr lang="en-US" dirty="0" err="1" smtClean="0"/>
              <a:t>nanosystems</a:t>
            </a:r>
            <a:r>
              <a:rPr lang="en-US" dirty="0" smtClean="0"/>
              <a:t>, </a:t>
            </a:r>
            <a:r>
              <a:rPr lang="en-US" dirty="0" err="1" smtClean="0"/>
              <a:t>biosystems</a:t>
            </a:r>
            <a:r>
              <a:rPr lang="en-US" dirty="0" smtClean="0"/>
              <a:t>, etc.</a:t>
            </a:r>
            <a:endParaRPr lang="en-US" dirty="0" smtClean="0"/>
          </a:p>
          <a:p>
            <a:pPr marL="342900" indent="-342900"/>
            <a:r>
              <a:rPr lang="en-US" dirty="0" smtClean="0"/>
              <a:t> </a:t>
            </a:r>
            <a:r>
              <a:rPr lang="en-US" dirty="0" smtClean="0"/>
              <a:t>     </a:t>
            </a:r>
            <a:endParaRPr lang="en-US" dirty="0" smtClean="0"/>
          </a:p>
          <a:p>
            <a:pPr marL="342900" indent="-342900"/>
            <a:r>
              <a:rPr lang="en-US" dirty="0" smtClean="0"/>
              <a:t>2.  Extracting new microscopic information from experiments.</a:t>
            </a:r>
          </a:p>
          <a:p>
            <a:pPr marL="342900" indent="-342900"/>
            <a:r>
              <a:rPr lang="en-US" dirty="0" smtClean="0"/>
              <a:t> </a:t>
            </a:r>
            <a:r>
              <a:rPr lang="en-US" dirty="0" smtClean="0"/>
              <a:t>    Solving </a:t>
            </a:r>
            <a:r>
              <a:rPr lang="en-US" dirty="0" err="1" smtClean="0"/>
              <a:t>nonperturbative</a:t>
            </a:r>
            <a:r>
              <a:rPr lang="en-US" dirty="0" smtClean="0"/>
              <a:t>  many-particle problems</a:t>
            </a:r>
            <a:r>
              <a:rPr lang="en-US" dirty="0" smtClean="0"/>
              <a:t>.</a:t>
            </a:r>
          </a:p>
          <a:p>
            <a:pPr marL="342900" indent="-342900"/>
            <a:endParaRPr lang="en-US" dirty="0" smtClean="0"/>
          </a:p>
          <a:p>
            <a:pPr marL="342900" indent="-342900"/>
            <a:r>
              <a:rPr lang="en-US" dirty="0" smtClean="0"/>
              <a:t>3.  Exploring </a:t>
            </a:r>
            <a:r>
              <a:rPr lang="en-US" dirty="0" smtClean="0"/>
              <a:t>the fundamental limits of underlying microscopic laws</a:t>
            </a:r>
            <a:r>
              <a:rPr lang="en-US" dirty="0" smtClean="0"/>
              <a:t>.</a:t>
            </a:r>
          </a:p>
          <a:p>
            <a:pPr marL="342900" indent="-342900"/>
            <a:r>
              <a:rPr lang="en-US" dirty="0" smtClean="0"/>
              <a:t> </a:t>
            </a:r>
            <a:r>
              <a:rPr lang="en-US" dirty="0" smtClean="0"/>
              <a:t>     In particular, quantum-to-classical transition.</a:t>
            </a:r>
          </a:p>
          <a:p>
            <a:pPr marL="342900" indent="-342900">
              <a:buAutoNum type="arabicPeriod" startAt="3"/>
            </a:pPr>
            <a:endParaRPr lang="en-US" dirty="0" smtClean="0"/>
          </a:p>
          <a:p>
            <a:pPr marL="342900" indent="-342900"/>
            <a:r>
              <a:rPr lang="en-US" dirty="0" smtClean="0"/>
              <a:t>4.   New experimental possibilities in recent years.</a:t>
            </a:r>
          </a:p>
          <a:p>
            <a:pPr marL="342900" indent="-342900"/>
            <a:r>
              <a:rPr lang="en-US" dirty="0" smtClean="0"/>
              <a:t> </a:t>
            </a:r>
            <a:r>
              <a:rPr lang="en-US" dirty="0" smtClean="0"/>
              <a:t>     </a:t>
            </a:r>
            <a:r>
              <a:rPr lang="en-US" dirty="0" smtClean="0"/>
              <a:t>Controlling dynamic </a:t>
            </a:r>
            <a:r>
              <a:rPr lang="en-US" dirty="0" err="1" smtClean="0"/>
              <a:t>thermalization</a:t>
            </a:r>
            <a:r>
              <a:rPr lang="en-US" dirty="0" smtClean="0"/>
              <a:t> for engineering purposes.</a:t>
            </a:r>
          </a:p>
          <a:p>
            <a:pPr marL="342900" indent="-342900"/>
            <a:endParaRPr lang="en-US" dirty="0" smtClean="0"/>
          </a:p>
          <a:p>
            <a:pPr marL="342900" indent="-342900"/>
            <a:r>
              <a:rPr lang="en-US" dirty="0" smtClean="0"/>
              <a:t>5.   Interesting mathematics: </a:t>
            </a:r>
            <a:r>
              <a:rPr lang="en-US" dirty="0" err="1" smtClean="0"/>
              <a:t>ergodicity</a:t>
            </a:r>
            <a:r>
              <a:rPr lang="en-US" dirty="0" smtClean="0"/>
              <a:t>, chaos, etc.</a:t>
            </a:r>
            <a:endParaRPr lang="en-US" dirty="0" smtClean="0"/>
          </a:p>
          <a:p>
            <a:pPr marL="342900" indent="-34290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07923"/>
            <a:ext cx="6981398" cy="5447645"/>
          </a:xfrm>
          <a:prstGeom prst="rect">
            <a:avLst/>
          </a:prstGeom>
          <a:noFill/>
        </p:spPr>
        <p:txBody>
          <a:bodyPr wrap="none" rtlCol="0">
            <a:spAutoFit/>
          </a:bodyPr>
          <a:lstStyle/>
          <a:p>
            <a:r>
              <a:rPr lang="en-US" sz="2400" b="1" dirty="0" smtClean="0"/>
              <a:t>Plan of this course:</a:t>
            </a:r>
          </a:p>
          <a:p>
            <a:endParaRPr lang="en-US" dirty="0" smtClean="0"/>
          </a:p>
          <a:p>
            <a:endParaRPr lang="en-US" dirty="0" smtClean="0"/>
          </a:p>
          <a:p>
            <a:r>
              <a:rPr lang="en-US" dirty="0" smtClean="0"/>
              <a:t>Day 1: Review of dynamic foundations of statistical physics.</a:t>
            </a:r>
          </a:p>
          <a:p>
            <a:endParaRPr lang="en-US" dirty="0" smtClean="0"/>
          </a:p>
          <a:p>
            <a:endParaRPr lang="en-US" dirty="0" smtClean="0"/>
          </a:p>
          <a:p>
            <a:r>
              <a:rPr lang="en-US" dirty="0" smtClean="0"/>
              <a:t>Day </a:t>
            </a:r>
            <a:r>
              <a:rPr lang="en-US" dirty="0" smtClean="0"/>
              <a:t>2: Dynamic </a:t>
            </a:r>
            <a:r>
              <a:rPr lang="en-US" dirty="0" err="1" smtClean="0"/>
              <a:t>thermalization</a:t>
            </a:r>
            <a:r>
              <a:rPr lang="en-US" dirty="0" smtClean="0"/>
              <a:t> and chaos in classical systems.</a:t>
            </a:r>
          </a:p>
          <a:p>
            <a:endParaRPr lang="en-US" dirty="0" smtClean="0"/>
          </a:p>
          <a:p>
            <a:endParaRPr lang="en-US" dirty="0" smtClean="0"/>
          </a:p>
          <a:p>
            <a:r>
              <a:rPr lang="en-US" dirty="0" smtClean="0"/>
              <a:t>Day </a:t>
            </a:r>
            <a:r>
              <a:rPr lang="en-US" dirty="0" smtClean="0"/>
              <a:t>3: Notion of chaos in quantum systems and its relevance to </a:t>
            </a:r>
            <a:endParaRPr lang="en-US" dirty="0" smtClean="0"/>
          </a:p>
          <a:p>
            <a:r>
              <a:rPr lang="en-US" dirty="0" smtClean="0"/>
              <a:t> </a:t>
            </a:r>
            <a:r>
              <a:rPr lang="en-US" dirty="0" smtClean="0"/>
              <a:t>           the </a:t>
            </a:r>
            <a:r>
              <a:rPr lang="en-US" dirty="0" err="1" smtClean="0"/>
              <a:t>thermalization</a:t>
            </a:r>
            <a:r>
              <a:rPr lang="en-US" dirty="0" smtClean="0"/>
              <a:t> problem.</a:t>
            </a:r>
          </a:p>
          <a:p>
            <a:endParaRPr lang="en-US" dirty="0" smtClean="0"/>
          </a:p>
          <a:p>
            <a:endParaRPr lang="en-US" dirty="0" smtClean="0"/>
          </a:p>
          <a:p>
            <a:r>
              <a:rPr lang="en-US" dirty="0" smtClean="0"/>
              <a:t>Day </a:t>
            </a:r>
            <a:r>
              <a:rPr lang="en-US" dirty="0" smtClean="0"/>
              <a:t>4: Dynamics of classical and quantum systems in the regime </a:t>
            </a:r>
            <a:endParaRPr lang="en-US" dirty="0" smtClean="0"/>
          </a:p>
          <a:p>
            <a:r>
              <a:rPr lang="en-US" dirty="0" smtClean="0"/>
              <a:t> </a:t>
            </a:r>
            <a:r>
              <a:rPr lang="en-US" dirty="0" smtClean="0"/>
              <a:t>           of </a:t>
            </a:r>
            <a:r>
              <a:rPr lang="en-US" dirty="0" smtClean="0"/>
              <a:t>small deviations from </a:t>
            </a:r>
            <a:r>
              <a:rPr lang="en-US" dirty="0" err="1" smtClean="0"/>
              <a:t>equlibrium</a:t>
            </a:r>
            <a:r>
              <a:rPr lang="en-US" dirty="0" smtClean="0"/>
              <a:t>.</a:t>
            </a:r>
          </a:p>
          <a:p>
            <a:endParaRPr lang="en-US" dirty="0" smtClean="0"/>
          </a:p>
          <a:p>
            <a:endParaRPr lang="en-US" dirty="0" smtClean="0"/>
          </a:p>
          <a:p>
            <a:r>
              <a:rPr lang="en-US" dirty="0" smtClean="0"/>
              <a:t>Day </a:t>
            </a:r>
            <a:r>
              <a:rPr lang="en-US" dirty="0" smtClean="0"/>
              <a:t>5: Statistical ensembles emerging in driven quantum systems.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207" y="221228"/>
            <a:ext cx="8533105" cy="6278642"/>
          </a:xfrm>
          <a:prstGeom prst="rect">
            <a:avLst/>
          </a:prstGeom>
          <a:noFill/>
        </p:spPr>
        <p:txBody>
          <a:bodyPr wrap="square" rtlCol="0">
            <a:spAutoFit/>
          </a:bodyPr>
          <a:lstStyle/>
          <a:p>
            <a:r>
              <a:rPr lang="en-US" sz="2400" b="1" dirty="0" smtClean="0"/>
              <a:t>Timeline:</a:t>
            </a:r>
          </a:p>
          <a:p>
            <a:endParaRPr lang="en-US" dirty="0" smtClean="0"/>
          </a:p>
          <a:p>
            <a:r>
              <a:rPr lang="en-US" dirty="0" smtClean="0"/>
              <a:t>1600…   Early works by Torricelli, Pascal,  Boyle, </a:t>
            </a:r>
            <a:r>
              <a:rPr lang="en-US" dirty="0" err="1" smtClean="0"/>
              <a:t>Mariotte</a:t>
            </a:r>
            <a:r>
              <a:rPr lang="en-US" dirty="0" smtClean="0"/>
              <a:t>, Hook, Fahrenheit </a:t>
            </a:r>
          </a:p>
          <a:p>
            <a:r>
              <a:rPr lang="en-US" dirty="0" smtClean="0"/>
              <a:t>               Stahl introduces the idea of </a:t>
            </a:r>
            <a:r>
              <a:rPr lang="en-US" b="1" dirty="0" smtClean="0"/>
              <a:t>phlogiston</a:t>
            </a:r>
            <a:r>
              <a:rPr lang="en-US" dirty="0" smtClean="0"/>
              <a:t>.</a:t>
            </a:r>
          </a:p>
          <a:p>
            <a:r>
              <a:rPr lang="en-US" dirty="0" smtClean="0"/>
              <a:t> </a:t>
            </a:r>
            <a:r>
              <a:rPr lang="en-US" dirty="0" smtClean="0"/>
              <a:t>              </a:t>
            </a:r>
            <a:r>
              <a:rPr lang="en-US" dirty="0" err="1" smtClean="0"/>
              <a:t>Savery</a:t>
            </a:r>
            <a:r>
              <a:rPr lang="en-US" dirty="0" smtClean="0"/>
              <a:t> invents first heat engine</a:t>
            </a:r>
          </a:p>
          <a:p>
            <a:endParaRPr lang="en-US" dirty="0" smtClean="0"/>
          </a:p>
          <a:p>
            <a:r>
              <a:rPr lang="en-US" dirty="0" smtClean="0"/>
              <a:t>1700…    </a:t>
            </a:r>
            <a:r>
              <a:rPr lang="en-US" dirty="0" err="1" smtClean="0"/>
              <a:t>Benoulli</a:t>
            </a:r>
            <a:r>
              <a:rPr lang="en-US" dirty="0" smtClean="0"/>
              <a:t>, </a:t>
            </a:r>
            <a:r>
              <a:rPr lang="en-US" dirty="0" err="1" smtClean="0"/>
              <a:t>Lomonosov</a:t>
            </a:r>
            <a:r>
              <a:rPr lang="en-US" dirty="0" smtClean="0"/>
              <a:t>,  Black, </a:t>
            </a:r>
            <a:r>
              <a:rPr lang="en-US" dirty="0" err="1" smtClean="0"/>
              <a:t>Lavoissier</a:t>
            </a:r>
            <a:r>
              <a:rPr lang="en-US" dirty="0" smtClean="0"/>
              <a:t>, Rumford, Dalton</a:t>
            </a:r>
          </a:p>
          <a:p>
            <a:r>
              <a:rPr lang="en-US" dirty="0" smtClean="0"/>
              <a:t> </a:t>
            </a:r>
            <a:r>
              <a:rPr lang="en-US" dirty="0" smtClean="0"/>
              <a:t>               Initial proposals of molecular models of heat</a:t>
            </a:r>
          </a:p>
          <a:p>
            <a:endParaRPr lang="en-US" dirty="0" smtClean="0"/>
          </a:p>
          <a:p>
            <a:r>
              <a:rPr lang="en-US" dirty="0" smtClean="0"/>
              <a:t>1800…    Fourier, Avogadro, Carnot, Meyer, Joule, Kelvin, </a:t>
            </a:r>
            <a:r>
              <a:rPr lang="en-US" dirty="0" err="1" smtClean="0"/>
              <a:t>Clausius</a:t>
            </a:r>
            <a:r>
              <a:rPr lang="en-US" dirty="0" smtClean="0"/>
              <a:t>, </a:t>
            </a:r>
          </a:p>
          <a:p>
            <a:r>
              <a:rPr lang="en-US" dirty="0" smtClean="0"/>
              <a:t> </a:t>
            </a:r>
            <a:r>
              <a:rPr lang="en-US" dirty="0" smtClean="0"/>
              <a:t>               Maxwell, Boltzmann, Gibbs</a:t>
            </a:r>
          </a:p>
          <a:p>
            <a:r>
              <a:rPr lang="en-US" dirty="0" smtClean="0"/>
              <a:t> </a:t>
            </a:r>
            <a:r>
              <a:rPr lang="en-US" dirty="0" smtClean="0"/>
              <a:t>               1</a:t>
            </a:r>
            <a:r>
              <a:rPr lang="en-US" baseline="30000" dirty="0" smtClean="0"/>
              <a:t>st</a:t>
            </a:r>
            <a:r>
              <a:rPr lang="en-US" dirty="0" smtClean="0"/>
              <a:t> and 2</a:t>
            </a:r>
            <a:r>
              <a:rPr lang="en-US" baseline="30000" dirty="0" smtClean="0"/>
              <a:t>nd</a:t>
            </a:r>
            <a:r>
              <a:rPr lang="en-US" dirty="0" smtClean="0"/>
              <a:t> laws of Thermodynamics. </a:t>
            </a:r>
          </a:p>
          <a:p>
            <a:r>
              <a:rPr lang="en-US" dirty="0" smtClean="0"/>
              <a:t> </a:t>
            </a:r>
            <a:r>
              <a:rPr lang="en-US" dirty="0" smtClean="0"/>
              <a:t>               Entropy and its atomistic interpretation. Notion of molecular chaos.</a:t>
            </a:r>
          </a:p>
          <a:p>
            <a:endParaRPr lang="en-US" dirty="0" smtClean="0"/>
          </a:p>
          <a:p>
            <a:r>
              <a:rPr lang="en-US" dirty="0" smtClean="0"/>
              <a:t>1900…    Planck, Einstein, </a:t>
            </a:r>
            <a:r>
              <a:rPr lang="en-US" dirty="0" err="1" smtClean="0"/>
              <a:t>Nyquist</a:t>
            </a:r>
            <a:r>
              <a:rPr lang="en-US" dirty="0" smtClean="0"/>
              <a:t>, Onsager, </a:t>
            </a:r>
            <a:r>
              <a:rPr lang="en-US" dirty="0" err="1" smtClean="0"/>
              <a:t>Callen</a:t>
            </a:r>
            <a:r>
              <a:rPr lang="en-US" dirty="0" smtClean="0"/>
              <a:t>/</a:t>
            </a:r>
            <a:r>
              <a:rPr lang="en-US" dirty="0" err="1" smtClean="0"/>
              <a:t>Welton</a:t>
            </a:r>
            <a:r>
              <a:rPr lang="en-US" dirty="0" smtClean="0"/>
              <a:t>,</a:t>
            </a:r>
            <a:r>
              <a:rPr lang="en-US" dirty="0" smtClean="0"/>
              <a:t> von Neumann,  </a:t>
            </a:r>
          </a:p>
          <a:p>
            <a:r>
              <a:rPr lang="en-US" dirty="0" smtClean="0"/>
              <a:t>                Wigner,  </a:t>
            </a:r>
            <a:r>
              <a:rPr lang="en-US" dirty="0" err="1" smtClean="0"/>
              <a:t>Bogoliubov</a:t>
            </a:r>
            <a:r>
              <a:rPr lang="en-US" dirty="0" smtClean="0"/>
              <a:t>,  Anderson,  </a:t>
            </a:r>
            <a:r>
              <a:rPr lang="en-US" dirty="0" err="1" smtClean="0"/>
              <a:t>Landauer</a:t>
            </a:r>
            <a:endParaRPr lang="en-US" dirty="0" smtClean="0"/>
          </a:p>
          <a:p>
            <a:r>
              <a:rPr lang="en-US" dirty="0" smtClean="0"/>
              <a:t> </a:t>
            </a:r>
            <a:r>
              <a:rPr lang="en-US" dirty="0" smtClean="0"/>
              <a:t>               Quantum thermodynamics, fluctuation-dissipation relations, localization,</a:t>
            </a:r>
          </a:p>
          <a:p>
            <a:r>
              <a:rPr lang="en-US" dirty="0" smtClean="0"/>
              <a:t>                relation between information and thermodynamics</a:t>
            </a:r>
          </a:p>
          <a:p>
            <a:endParaRPr lang="en-US" dirty="0" smtClean="0"/>
          </a:p>
          <a:p>
            <a:r>
              <a:rPr lang="en-US" dirty="0" smtClean="0"/>
              <a:t>               Poincare,  </a:t>
            </a:r>
            <a:r>
              <a:rPr lang="en-US" dirty="0" err="1" smtClean="0"/>
              <a:t>Lyapunov</a:t>
            </a:r>
            <a:r>
              <a:rPr lang="en-US" dirty="0" smtClean="0"/>
              <a:t>, </a:t>
            </a:r>
            <a:r>
              <a:rPr lang="en-US" dirty="0" err="1" smtClean="0"/>
              <a:t>Kolmogorov</a:t>
            </a:r>
            <a:r>
              <a:rPr lang="en-US" dirty="0" smtClean="0"/>
              <a:t> et al.,  </a:t>
            </a:r>
            <a:r>
              <a:rPr lang="en-US" dirty="0" err="1" smtClean="0"/>
              <a:t>Krylov</a:t>
            </a:r>
            <a:r>
              <a:rPr lang="en-US" dirty="0" smtClean="0"/>
              <a:t>:  chaos</a:t>
            </a:r>
          </a:p>
          <a:p>
            <a:endParaRPr lang="en-US" dirty="0" smtClean="0"/>
          </a:p>
          <a:p>
            <a:r>
              <a:rPr lang="en-US" dirty="0" smtClean="0"/>
              <a:t>               Several modern-day schools of statistical physics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4070552" y="3989999"/>
            <a:ext cx="1399742" cy="1826299"/>
            <a:chOff x="2094270" y="3406456"/>
            <a:chExt cx="1399742" cy="1826299"/>
          </a:xfrm>
        </p:grpSpPr>
        <p:pic>
          <p:nvPicPr>
            <p:cNvPr id="58372" name="Picture 4" descr="http://upload.wikimedia.org/wikipedia/commons/thumb/a/ad/Boltzmann2.jpg/225px-Boltzmann2.jpg"/>
            <p:cNvPicPr>
              <a:picLocks noChangeAspect="1" noChangeArrowheads="1"/>
            </p:cNvPicPr>
            <p:nvPr/>
          </p:nvPicPr>
          <p:blipFill>
            <a:blip r:embed="rId4" cstate="print"/>
            <a:srcRect/>
            <a:stretch>
              <a:fillRect/>
            </a:stretch>
          </p:blipFill>
          <p:spPr bwMode="auto">
            <a:xfrm>
              <a:off x="2146606" y="3406456"/>
              <a:ext cx="1118152" cy="1371600"/>
            </a:xfrm>
            <a:prstGeom prst="rect">
              <a:avLst/>
            </a:prstGeom>
            <a:noFill/>
          </p:spPr>
        </p:pic>
        <p:sp>
          <p:nvSpPr>
            <p:cNvPr id="5" name="TextBox 4"/>
            <p:cNvSpPr txBox="1"/>
            <p:nvPr/>
          </p:nvSpPr>
          <p:spPr>
            <a:xfrm>
              <a:off x="2094270" y="4924978"/>
              <a:ext cx="1399742" cy="307777"/>
            </a:xfrm>
            <a:prstGeom prst="rect">
              <a:avLst/>
            </a:prstGeom>
            <a:noFill/>
          </p:spPr>
          <p:txBody>
            <a:bodyPr wrap="none" rtlCol="0">
              <a:spAutoFit/>
            </a:bodyPr>
            <a:lstStyle/>
            <a:p>
              <a:r>
                <a:rPr lang="en-US" sz="1400" dirty="0" smtClean="0"/>
                <a:t>L.E. Boltzmann</a:t>
              </a:r>
              <a:endParaRPr lang="en-US" sz="1400" dirty="0"/>
            </a:p>
          </p:txBody>
        </p:sp>
      </p:grpSp>
      <p:grpSp>
        <p:nvGrpSpPr>
          <p:cNvPr id="3" name="Group 28"/>
          <p:cNvGrpSpPr/>
          <p:nvPr/>
        </p:nvGrpSpPr>
        <p:grpSpPr>
          <a:xfrm>
            <a:off x="5771534" y="4019496"/>
            <a:ext cx="1101327" cy="1796801"/>
            <a:chOff x="7615083" y="2506803"/>
            <a:chExt cx="1101327" cy="1796801"/>
          </a:xfrm>
        </p:grpSpPr>
        <p:pic>
          <p:nvPicPr>
            <p:cNvPr id="58376" name="Picture 8" descr="http://t2.gstatic.com/images?q=tbn:ANd9GcQJHkFYInW2rdLevpLzkg3jXKfPOL4ucWFQ2-kyeOH_kNQF3E75lQ"/>
            <p:cNvPicPr>
              <a:picLocks noChangeAspect="1" noChangeArrowheads="1"/>
            </p:cNvPicPr>
            <p:nvPr/>
          </p:nvPicPr>
          <p:blipFill>
            <a:blip r:embed="rId5" cstate="print"/>
            <a:srcRect/>
            <a:stretch>
              <a:fillRect/>
            </a:stretch>
          </p:blipFill>
          <p:spPr bwMode="auto">
            <a:xfrm>
              <a:off x="7662504" y="2506803"/>
              <a:ext cx="1037967" cy="1371600"/>
            </a:xfrm>
            <a:prstGeom prst="rect">
              <a:avLst/>
            </a:prstGeom>
            <a:noFill/>
          </p:spPr>
        </p:pic>
        <p:sp>
          <p:nvSpPr>
            <p:cNvPr id="8" name="TextBox 7"/>
            <p:cNvSpPr txBox="1"/>
            <p:nvPr/>
          </p:nvSpPr>
          <p:spPr>
            <a:xfrm>
              <a:off x="7615083" y="3995827"/>
              <a:ext cx="1101327" cy="307777"/>
            </a:xfrm>
            <a:prstGeom prst="rect">
              <a:avLst/>
            </a:prstGeom>
            <a:noFill/>
          </p:spPr>
          <p:txBody>
            <a:bodyPr wrap="none" rtlCol="0">
              <a:spAutoFit/>
            </a:bodyPr>
            <a:lstStyle/>
            <a:p>
              <a:r>
                <a:rPr lang="en-US" sz="1400" dirty="0" smtClean="0"/>
                <a:t>J. W. Gibbs</a:t>
              </a:r>
              <a:endParaRPr lang="en-US" sz="1400" dirty="0"/>
            </a:p>
          </p:txBody>
        </p:sp>
      </p:grpSp>
      <p:grpSp>
        <p:nvGrpSpPr>
          <p:cNvPr id="6" name="Group 23"/>
          <p:cNvGrpSpPr/>
          <p:nvPr/>
        </p:nvGrpSpPr>
        <p:grpSpPr>
          <a:xfrm>
            <a:off x="2305662" y="3975252"/>
            <a:ext cx="1300356" cy="1841046"/>
            <a:chOff x="344128" y="3406456"/>
            <a:chExt cx="1300356" cy="1841046"/>
          </a:xfrm>
        </p:grpSpPr>
        <p:pic>
          <p:nvPicPr>
            <p:cNvPr id="58378" name="Picture 10" descr="http://t0.gstatic.com/images?q=tbn:ANd9GcTCJFdf0uqt1XrEFbgjGd2uqddeJ9AXHWRVzEoc7wIcy0Kp2T4gQA"/>
            <p:cNvPicPr>
              <a:picLocks noChangeAspect="1" noChangeArrowheads="1"/>
            </p:cNvPicPr>
            <p:nvPr/>
          </p:nvPicPr>
          <p:blipFill>
            <a:blip r:embed="rId6" cstate="print"/>
            <a:srcRect/>
            <a:stretch>
              <a:fillRect/>
            </a:stretch>
          </p:blipFill>
          <p:spPr bwMode="auto">
            <a:xfrm>
              <a:off x="391548" y="3406456"/>
              <a:ext cx="1219199" cy="1463040"/>
            </a:xfrm>
            <a:prstGeom prst="rect">
              <a:avLst/>
            </a:prstGeom>
            <a:noFill/>
          </p:spPr>
        </p:pic>
        <p:sp>
          <p:nvSpPr>
            <p:cNvPr id="12" name="TextBox 11"/>
            <p:cNvSpPr txBox="1"/>
            <p:nvPr/>
          </p:nvSpPr>
          <p:spPr>
            <a:xfrm>
              <a:off x="344128" y="4939725"/>
              <a:ext cx="1300356" cy="307777"/>
            </a:xfrm>
            <a:prstGeom prst="rect">
              <a:avLst/>
            </a:prstGeom>
            <a:noFill/>
          </p:spPr>
          <p:txBody>
            <a:bodyPr wrap="none" rtlCol="0">
              <a:spAutoFit/>
            </a:bodyPr>
            <a:lstStyle/>
            <a:p>
              <a:r>
                <a:rPr lang="en-US" sz="1400" dirty="0" smtClean="0"/>
                <a:t>J. C. Maxwell</a:t>
              </a:r>
              <a:endParaRPr lang="en-US" sz="1400" dirty="0"/>
            </a:p>
          </p:txBody>
        </p:sp>
      </p:grpSp>
      <p:grpSp>
        <p:nvGrpSpPr>
          <p:cNvPr id="10" name="Group 20"/>
          <p:cNvGrpSpPr/>
          <p:nvPr/>
        </p:nvGrpSpPr>
        <p:grpSpPr>
          <a:xfrm>
            <a:off x="3554379" y="1666560"/>
            <a:ext cx="1946787" cy="1755058"/>
            <a:chOff x="6238586" y="2418727"/>
            <a:chExt cx="1946787" cy="1755058"/>
          </a:xfrm>
        </p:grpSpPr>
        <p:grpSp>
          <p:nvGrpSpPr>
            <p:cNvPr id="11" name="Group 23"/>
            <p:cNvGrpSpPr/>
            <p:nvPr/>
          </p:nvGrpSpPr>
          <p:grpSpPr>
            <a:xfrm>
              <a:off x="6355272" y="2536889"/>
              <a:ext cx="1805746" cy="1481691"/>
              <a:chOff x="6429014" y="2374656"/>
              <a:chExt cx="1805746" cy="1481691"/>
            </a:xfrm>
          </p:grpSpPr>
          <p:graphicFrame>
            <p:nvGraphicFramePr>
              <p:cNvPr id="14" name="Object 13"/>
              <p:cNvGraphicFramePr>
                <a:graphicFrameLocks noChangeAspect="1"/>
              </p:cNvGraphicFramePr>
              <p:nvPr/>
            </p:nvGraphicFramePr>
            <p:xfrm>
              <a:off x="6429014" y="2374656"/>
              <a:ext cx="1700212" cy="731837"/>
            </p:xfrm>
            <a:graphic>
              <a:graphicData uri="http://schemas.openxmlformats.org/presentationml/2006/ole">
                <p:oleObj spid="_x0000_s266242" name="Equation" r:id="rId7" imgW="825480" imgH="355320" progId="Equation.3">
                  <p:embed/>
                </p:oleObj>
              </a:graphicData>
            </a:graphic>
          </p:graphicFrame>
          <p:sp>
            <p:nvSpPr>
              <p:cNvPr id="23" name="TextBox 22"/>
              <p:cNvSpPr txBox="1"/>
              <p:nvPr/>
            </p:nvSpPr>
            <p:spPr>
              <a:xfrm>
                <a:off x="6511211" y="3333127"/>
                <a:ext cx="1723549" cy="523220"/>
              </a:xfrm>
              <a:prstGeom prst="rect">
                <a:avLst/>
              </a:prstGeom>
              <a:noFill/>
            </p:spPr>
            <p:txBody>
              <a:bodyPr wrap="none" rtlCol="0">
                <a:spAutoFit/>
              </a:bodyPr>
              <a:lstStyle/>
              <a:p>
                <a:r>
                  <a:rPr lang="en-US" sz="1400" b="1" dirty="0" smtClean="0"/>
                  <a:t>Basis of all </a:t>
                </a:r>
              </a:p>
              <a:p>
                <a:r>
                  <a:rPr lang="en-US" sz="1400" b="1" dirty="0" smtClean="0"/>
                  <a:t>statistical physics</a:t>
                </a:r>
                <a:endParaRPr lang="en-US" sz="1400" b="1" dirty="0"/>
              </a:p>
            </p:txBody>
          </p:sp>
        </p:grpSp>
        <p:sp>
          <p:nvSpPr>
            <p:cNvPr id="25" name="Rounded Rectangle 24"/>
            <p:cNvSpPr/>
            <p:nvPr/>
          </p:nvSpPr>
          <p:spPr>
            <a:xfrm>
              <a:off x="6238586" y="2418727"/>
              <a:ext cx="1946787" cy="1755058"/>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2064774" y="663677"/>
            <a:ext cx="4607352" cy="461665"/>
          </a:xfrm>
          <a:prstGeom prst="rect">
            <a:avLst/>
          </a:prstGeom>
          <a:noFill/>
        </p:spPr>
        <p:txBody>
          <a:bodyPr wrap="none" rtlCol="0">
            <a:spAutoFit/>
          </a:bodyPr>
          <a:lstStyle/>
          <a:p>
            <a:r>
              <a:rPr lang="en-US" sz="2400" b="1" dirty="0" smtClean="0"/>
              <a:t>Boltzmann-Gibbs distribution:</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87623</TotalTime>
  <Words>1138</Words>
  <Application>Microsoft Office PowerPoint</Application>
  <PresentationFormat>On-screen Show (4:3)</PresentationFormat>
  <Paragraphs>226</Paragraphs>
  <Slides>22</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Default Design</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The University of Tennessee - Institutional Use Only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BF</cp:lastModifiedBy>
  <cp:revision>341</cp:revision>
  <dcterms:created xsi:type="dcterms:W3CDTF">2005-11-29T15:52:11Z</dcterms:created>
  <dcterms:modified xsi:type="dcterms:W3CDTF">2014-04-07T19:15:06Z</dcterms:modified>
</cp:coreProperties>
</file>